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88" r:id="rId2"/>
    <p:sldId id="293" r:id="rId3"/>
    <p:sldId id="295" r:id="rId4"/>
    <p:sldId id="296" r:id="rId5"/>
    <p:sldId id="302" r:id="rId6"/>
    <p:sldId id="297" r:id="rId7"/>
    <p:sldId id="281" r:id="rId8"/>
    <p:sldId id="267" r:id="rId9"/>
    <p:sldId id="272" r:id="rId10"/>
    <p:sldId id="287" r:id="rId11"/>
    <p:sldId id="273" r:id="rId12"/>
    <p:sldId id="291" r:id="rId13"/>
    <p:sldId id="292" r:id="rId14"/>
    <p:sldId id="275" r:id="rId15"/>
    <p:sldId id="279" r:id="rId16"/>
    <p:sldId id="298" r:id="rId17"/>
    <p:sldId id="303" r:id="rId18"/>
    <p:sldId id="304"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CCFF"/>
    <a:srgbClr val="FF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45" d="100"/>
          <a:sy n="45" d="100"/>
        </p:scale>
        <p:origin x="-133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Book4"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CJ1815</a:t>
            </a:r>
          </a:p>
        </c:rich>
      </c:tx>
      <c:layout/>
      <c:spPr>
        <a:noFill/>
        <a:ln>
          <a:noFill/>
        </a:ln>
        <a:effectLst/>
      </c:spPr>
    </c:title>
    <c:plotArea>
      <c:layout/>
      <c:lineChart>
        <c:grouping val="stacked"/>
        <c:ser>
          <c:idx val="0"/>
          <c:order val="0"/>
          <c:tx>
            <c:strRef>
              <c:f>Sheet1!$A$5</c:f>
              <c:strCache>
                <c:ptCount val="1"/>
                <c:pt idx="0">
                  <c:v>Bradykinesia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val>
            <c:numRef>
              <c:f>Sheet1!$B$5:$U$5</c:f>
              <c:numCache>
                <c:formatCode>General</c:formatCode>
                <c:ptCount val="20"/>
                <c:pt idx="0">
                  <c:v>0</c:v>
                </c:pt>
                <c:pt idx="1">
                  <c:v>1</c:v>
                </c:pt>
                <c:pt idx="2">
                  <c:v>1</c:v>
                </c:pt>
                <c:pt idx="3">
                  <c:v>1</c:v>
                </c:pt>
                <c:pt idx="4">
                  <c:v>1</c:v>
                </c:pt>
                <c:pt idx="5">
                  <c:v>1</c:v>
                </c:pt>
                <c:pt idx="6">
                  <c:v>1</c:v>
                </c:pt>
                <c:pt idx="7">
                  <c:v>1</c:v>
                </c:pt>
                <c:pt idx="8">
                  <c:v>1</c:v>
                </c:pt>
                <c:pt idx="9">
                  <c:v>1</c:v>
                </c:pt>
                <c:pt idx="10">
                  <c:v>0.5</c:v>
                </c:pt>
                <c:pt idx="11">
                  <c:v>0.5</c:v>
                </c:pt>
                <c:pt idx="12">
                  <c:v>0.5</c:v>
                </c:pt>
                <c:pt idx="13">
                  <c:v>0.5</c:v>
                </c:pt>
                <c:pt idx="14">
                  <c:v>1</c:v>
                </c:pt>
                <c:pt idx="15">
                  <c:v>1</c:v>
                </c:pt>
                <c:pt idx="16">
                  <c:v>1</c:v>
                </c:pt>
                <c:pt idx="17">
                  <c:v>0.5</c:v>
                </c:pt>
                <c:pt idx="18">
                  <c:v>1</c:v>
                </c:pt>
                <c:pt idx="19">
                  <c:v>1</c:v>
                </c:pt>
              </c:numCache>
            </c:numRef>
          </c:val>
          <c:extLst xmlns:c16r2="http://schemas.microsoft.com/office/drawing/2015/06/chart">
            <c:ext xmlns:c16="http://schemas.microsoft.com/office/drawing/2014/chart" uri="{C3380CC4-5D6E-409C-BE32-E72D297353CC}">
              <c16:uniqueId val="{00000000-8D3A-4A47-8795-732CB7767EB1}"/>
            </c:ext>
          </c:extLst>
        </c:ser>
        <c:ser>
          <c:idx val="1"/>
          <c:order val="1"/>
          <c:tx>
            <c:strRef>
              <c:f>Sheet1!$A$6</c:f>
              <c:strCache>
                <c:ptCount val="1"/>
                <c:pt idx="0">
                  <c:v>Hypokinesia</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val>
            <c:numRef>
              <c:f>Sheet1!$B$6:$U$6</c:f>
              <c:numCache>
                <c:formatCode>General</c:formatCode>
                <c:ptCount val="20"/>
                <c:pt idx="0">
                  <c:v>0</c:v>
                </c:pt>
                <c:pt idx="1">
                  <c:v>1.5</c:v>
                </c:pt>
                <c:pt idx="2">
                  <c:v>1</c:v>
                </c:pt>
                <c:pt idx="3">
                  <c:v>1.5</c:v>
                </c:pt>
                <c:pt idx="4">
                  <c:v>1</c:v>
                </c:pt>
                <c:pt idx="5">
                  <c:v>1</c:v>
                </c:pt>
                <c:pt idx="6">
                  <c:v>1</c:v>
                </c:pt>
                <c:pt idx="7">
                  <c:v>1</c:v>
                </c:pt>
                <c:pt idx="8">
                  <c:v>1</c:v>
                </c:pt>
                <c:pt idx="9">
                  <c:v>1</c:v>
                </c:pt>
                <c:pt idx="10">
                  <c:v>0.5</c:v>
                </c:pt>
                <c:pt idx="11">
                  <c:v>0.5</c:v>
                </c:pt>
                <c:pt idx="12">
                  <c:v>0.5</c:v>
                </c:pt>
                <c:pt idx="13">
                  <c:v>1</c:v>
                </c:pt>
                <c:pt idx="14">
                  <c:v>1</c:v>
                </c:pt>
                <c:pt idx="15">
                  <c:v>1</c:v>
                </c:pt>
                <c:pt idx="16">
                  <c:v>1</c:v>
                </c:pt>
                <c:pt idx="17">
                  <c:v>1</c:v>
                </c:pt>
                <c:pt idx="18">
                  <c:v>1</c:v>
                </c:pt>
                <c:pt idx="19">
                  <c:v>0.5</c:v>
                </c:pt>
              </c:numCache>
            </c:numRef>
          </c:val>
          <c:extLst xmlns:c16r2="http://schemas.microsoft.com/office/drawing/2015/06/chart">
            <c:ext xmlns:c16="http://schemas.microsoft.com/office/drawing/2014/chart" uri="{C3380CC4-5D6E-409C-BE32-E72D297353CC}">
              <c16:uniqueId val="{00000001-8D3A-4A47-8795-732CB7767EB1}"/>
            </c:ext>
          </c:extLst>
        </c:ser>
        <c:ser>
          <c:idx val="2"/>
          <c:order val="2"/>
          <c:tx>
            <c:strRef>
              <c:f>Sheet1!$A$7</c:f>
              <c:strCache>
                <c:ptCount val="1"/>
                <c:pt idx="0">
                  <c:v>Balance</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val>
            <c:numRef>
              <c:f>Sheet1!$B$7:$U$7</c:f>
              <c:numCache>
                <c:formatCode>General</c:formatCode>
                <c:ptCount val="20"/>
                <c:pt idx="0">
                  <c:v>0</c:v>
                </c:pt>
                <c:pt idx="1">
                  <c:v>1</c:v>
                </c:pt>
                <c:pt idx="2">
                  <c:v>1.5</c:v>
                </c:pt>
                <c:pt idx="3">
                  <c:v>1.5</c:v>
                </c:pt>
                <c:pt idx="4">
                  <c:v>0.5</c:v>
                </c:pt>
                <c:pt idx="5">
                  <c:v>0.5</c:v>
                </c:pt>
                <c:pt idx="6">
                  <c:v>0.5</c:v>
                </c:pt>
                <c:pt idx="7">
                  <c:v>0.5</c:v>
                </c:pt>
                <c:pt idx="8">
                  <c:v>0.5</c:v>
                </c:pt>
                <c:pt idx="9">
                  <c:v>0.5</c:v>
                </c:pt>
                <c:pt idx="10">
                  <c:v>0.5</c:v>
                </c:pt>
                <c:pt idx="11">
                  <c:v>0.5</c:v>
                </c:pt>
                <c:pt idx="12">
                  <c:v>0.5</c:v>
                </c:pt>
                <c:pt idx="13">
                  <c:v>0.5</c:v>
                </c:pt>
                <c:pt idx="14">
                  <c:v>1</c:v>
                </c:pt>
                <c:pt idx="15">
                  <c:v>0.5</c:v>
                </c:pt>
                <c:pt idx="16">
                  <c:v>0.5</c:v>
                </c:pt>
                <c:pt idx="17">
                  <c:v>0.5</c:v>
                </c:pt>
                <c:pt idx="18">
                  <c:v>0.5</c:v>
                </c:pt>
                <c:pt idx="19">
                  <c:v>0.5</c:v>
                </c:pt>
              </c:numCache>
            </c:numRef>
          </c:val>
          <c:extLst xmlns:c16r2="http://schemas.microsoft.com/office/drawing/2015/06/chart">
            <c:ext xmlns:c16="http://schemas.microsoft.com/office/drawing/2014/chart" uri="{C3380CC4-5D6E-409C-BE32-E72D297353CC}">
              <c16:uniqueId val="{00000002-8D3A-4A47-8795-732CB7767EB1}"/>
            </c:ext>
          </c:extLst>
        </c:ser>
        <c:ser>
          <c:idx val="3"/>
          <c:order val="3"/>
          <c:tx>
            <c:strRef>
              <c:f>Sheet1!$A$9</c:f>
              <c:strCache>
                <c:ptCount val="1"/>
                <c:pt idx="0">
                  <c:v>Posture</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val>
            <c:numRef>
              <c:f>Sheet1!$B$9:$U$9</c:f>
              <c:numCache>
                <c:formatCode>General</c:formatCode>
                <c:ptCount val="20"/>
                <c:pt idx="0">
                  <c:v>0</c:v>
                </c:pt>
                <c:pt idx="1">
                  <c:v>1</c:v>
                </c:pt>
                <c:pt idx="2">
                  <c:v>1</c:v>
                </c:pt>
                <c:pt idx="3">
                  <c:v>1.5</c:v>
                </c:pt>
                <c:pt idx="4">
                  <c:v>1</c:v>
                </c:pt>
                <c:pt idx="5">
                  <c:v>1</c:v>
                </c:pt>
                <c:pt idx="6">
                  <c:v>1</c:v>
                </c:pt>
                <c:pt idx="7">
                  <c:v>1</c:v>
                </c:pt>
                <c:pt idx="8">
                  <c:v>0.5</c:v>
                </c:pt>
                <c:pt idx="9">
                  <c:v>0.5</c:v>
                </c:pt>
                <c:pt idx="10">
                  <c:v>0.5</c:v>
                </c:pt>
                <c:pt idx="11">
                  <c:v>0.5</c:v>
                </c:pt>
                <c:pt idx="12">
                  <c:v>0.5</c:v>
                </c:pt>
                <c:pt idx="13">
                  <c:v>1</c:v>
                </c:pt>
                <c:pt idx="14">
                  <c:v>1</c:v>
                </c:pt>
                <c:pt idx="15">
                  <c:v>1</c:v>
                </c:pt>
                <c:pt idx="16">
                  <c:v>1</c:v>
                </c:pt>
                <c:pt idx="17">
                  <c:v>0.5</c:v>
                </c:pt>
                <c:pt idx="18">
                  <c:v>0.5</c:v>
                </c:pt>
                <c:pt idx="19">
                  <c:v>1</c:v>
                </c:pt>
              </c:numCache>
            </c:numRef>
          </c:val>
          <c:extLst xmlns:c16r2="http://schemas.microsoft.com/office/drawing/2015/06/chart">
            <c:ext xmlns:c16="http://schemas.microsoft.com/office/drawing/2014/chart" uri="{C3380CC4-5D6E-409C-BE32-E72D297353CC}">
              <c16:uniqueId val="{00000003-8D3A-4A47-8795-732CB7767EB1}"/>
            </c:ext>
          </c:extLst>
        </c:ser>
        <c:ser>
          <c:idx val="4"/>
          <c:order val="4"/>
          <c:tx>
            <c:strRef>
              <c:f>Sheet1!$A$12</c:f>
              <c:strCache>
                <c:ptCount val="1"/>
                <c:pt idx="0">
                  <c:v>Tremor (UR)</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val>
            <c:numRef>
              <c:f>Sheet1!$B$12:$U$12</c:f>
              <c:numCache>
                <c:formatCode>General</c:formatCode>
                <c:ptCount val="20"/>
                <c:pt idx="0">
                  <c:v>0</c:v>
                </c:pt>
                <c:pt idx="1">
                  <c:v>0.5</c:v>
                </c:pt>
                <c:pt idx="2">
                  <c:v>0.5</c:v>
                </c:pt>
                <c:pt idx="3">
                  <c:v>0.5</c:v>
                </c:pt>
                <c:pt idx="4">
                  <c:v>0.5</c:v>
                </c:pt>
                <c:pt idx="5">
                  <c:v>0.5</c:v>
                </c:pt>
                <c:pt idx="6">
                  <c:v>0.5</c:v>
                </c:pt>
                <c:pt idx="7">
                  <c:v>0</c:v>
                </c:pt>
                <c:pt idx="8">
                  <c:v>0</c:v>
                </c:pt>
                <c:pt idx="9">
                  <c:v>0</c:v>
                </c:pt>
                <c:pt idx="10">
                  <c:v>0.5</c:v>
                </c:pt>
                <c:pt idx="11">
                  <c:v>0.5</c:v>
                </c:pt>
                <c:pt idx="12">
                  <c:v>0.5</c:v>
                </c:pt>
                <c:pt idx="13">
                  <c:v>0.5</c:v>
                </c:pt>
                <c:pt idx="14">
                  <c:v>0.5</c:v>
                </c:pt>
                <c:pt idx="15">
                  <c:v>0.5</c:v>
                </c:pt>
                <c:pt idx="16">
                  <c:v>0.5</c:v>
                </c:pt>
                <c:pt idx="17">
                  <c:v>1</c:v>
                </c:pt>
                <c:pt idx="18">
                  <c:v>1</c:v>
                </c:pt>
                <c:pt idx="19">
                  <c:v>1</c:v>
                </c:pt>
              </c:numCache>
            </c:numRef>
          </c:val>
          <c:extLst xmlns:c16r2="http://schemas.microsoft.com/office/drawing/2015/06/chart">
            <c:ext xmlns:c16="http://schemas.microsoft.com/office/drawing/2014/chart" uri="{C3380CC4-5D6E-409C-BE32-E72D297353CC}">
              <c16:uniqueId val="{00000004-8D3A-4A47-8795-732CB7767EB1}"/>
            </c:ext>
          </c:extLst>
        </c:ser>
        <c:ser>
          <c:idx val="5"/>
          <c:order val="5"/>
          <c:tx>
            <c:strRef>
              <c:f>Sheet1!$A$13</c:f>
              <c:strCache>
                <c:ptCount val="1"/>
                <c:pt idx="0">
                  <c:v>Tremor (UL)</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val>
            <c:numRef>
              <c:f>Sheet1!$B$13:$U$13</c:f>
              <c:numCache>
                <c:formatCode>General</c:formatCode>
                <c:ptCount val="20"/>
                <c:pt idx="0">
                  <c:v>0</c:v>
                </c:pt>
                <c:pt idx="1">
                  <c:v>0.5</c:v>
                </c:pt>
                <c:pt idx="2">
                  <c:v>0.5</c:v>
                </c:pt>
                <c:pt idx="3">
                  <c:v>0.5</c:v>
                </c:pt>
                <c:pt idx="4">
                  <c:v>0.5</c:v>
                </c:pt>
                <c:pt idx="5">
                  <c:v>0.5</c:v>
                </c:pt>
                <c:pt idx="6">
                  <c:v>0.5</c:v>
                </c:pt>
                <c:pt idx="7">
                  <c:v>0.5</c:v>
                </c:pt>
                <c:pt idx="8">
                  <c:v>0.5</c:v>
                </c:pt>
                <c:pt idx="9">
                  <c:v>0.5</c:v>
                </c:pt>
                <c:pt idx="10">
                  <c:v>0.5</c:v>
                </c:pt>
                <c:pt idx="11">
                  <c:v>0.5</c:v>
                </c:pt>
                <c:pt idx="12">
                  <c:v>0.5</c:v>
                </c:pt>
                <c:pt idx="13">
                  <c:v>0.5</c:v>
                </c:pt>
                <c:pt idx="14">
                  <c:v>0.5</c:v>
                </c:pt>
                <c:pt idx="15">
                  <c:v>0.5</c:v>
                </c:pt>
                <c:pt idx="16">
                  <c:v>0.5</c:v>
                </c:pt>
                <c:pt idx="17">
                  <c:v>0.5</c:v>
                </c:pt>
                <c:pt idx="18">
                  <c:v>0.5</c:v>
                </c:pt>
                <c:pt idx="19">
                  <c:v>0.5</c:v>
                </c:pt>
              </c:numCache>
            </c:numRef>
          </c:val>
          <c:extLst xmlns:c16r2="http://schemas.microsoft.com/office/drawing/2015/06/chart">
            <c:ext xmlns:c16="http://schemas.microsoft.com/office/drawing/2014/chart" uri="{C3380CC4-5D6E-409C-BE32-E72D297353CC}">
              <c16:uniqueId val="{00000005-8D3A-4A47-8795-732CB7767EB1}"/>
            </c:ext>
          </c:extLst>
        </c:ser>
        <c:marker val="1"/>
        <c:axId val="78050816"/>
        <c:axId val="78052736"/>
      </c:lineChart>
      <c:catAx>
        <c:axId val="78050816"/>
        <c:scaling>
          <c:orientation val="minMax"/>
        </c:scaling>
        <c:axPos val="b"/>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052736"/>
        <c:crosses val="autoZero"/>
        <c:auto val="1"/>
        <c:lblAlgn val="ctr"/>
        <c:lblOffset val="100"/>
      </c:catAx>
      <c:valAx>
        <c:axId val="78052736"/>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050816"/>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chart>
  <c:spPr>
    <a:noFill/>
    <a:ln>
      <a:solidFill>
        <a:schemeClr val="tx1"/>
      </a:solidFill>
    </a:ln>
    <a:effectLst/>
  </c:spPr>
  <c:txPr>
    <a:bodyPr/>
    <a:lstStyle/>
    <a:p>
      <a:pPr>
        <a:defRPr/>
      </a:pPr>
      <a:endParaRPr lang="en-US"/>
    </a:p>
  </c:txPr>
  <c:externalData r:id="rId2"/>
</c:chartSpace>
</file>

<file path=ppt/drawings/_rels/vmlDrawing1.v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a:t>Click to edit Master title style</a:t>
            </a:r>
          </a:p>
        </p:txBody>
      </p:sp>
      <p:sp>
        <p:nvSpPr>
          <p:cNvPr id="15" name="Date Placeholder 27"/>
          <p:cNvSpPr>
            <a:spLocks noGrp="1"/>
          </p:cNvSpPr>
          <p:nvPr>
            <p:ph type="dt" sz="half" idx="10"/>
          </p:nvPr>
        </p:nvSpPr>
        <p:spPr/>
        <p:txBody>
          <a:bodyPr/>
          <a:lstStyle>
            <a:lvl1pPr>
              <a:defRPr/>
            </a:lvl1pPr>
          </a:lstStyle>
          <a:p>
            <a:pPr>
              <a:defRPr/>
            </a:pPr>
            <a:fld id="{34BA3372-6A1B-4078-98FF-113F36583145}" type="datetimeFigureOut">
              <a:rPr lang="en-US"/>
              <a:pPr>
                <a:defRPr/>
              </a:pPr>
              <a:t>2/4/2020</a:t>
            </a:fld>
            <a:endParaRPr lang="en-US" dirty="0"/>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lvl1pPr>
          </a:lstStyle>
          <a:p>
            <a:pPr>
              <a:defRPr/>
            </a:pPr>
            <a:fld id="{289C3C0B-4631-41FD-804A-AC54BD80F718}" type="slidenum">
              <a:rPr lang="en-US" altLang="en-US"/>
              <a:pPr>
                <a:defRPr/>
              </a:pPr>
              <a:t>‹#›</a:t>
            </a:fld>
            <a:endParaRPr lang="en-US"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E6A0D2B-3397-41FA-B892-B0FC0A3DE099}" type="datetimeFigureOut">
              <a:rPr lang="en-US"/>
              <a:pPr>
                <a:defRPr/>
              </a:pPr>
              <a:t>2/4/2020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7CAC85-DBDC-4EDD-94BC-5398DF7BF5B6}" type="slidenum">
              <a:rPr lang="en-US" altLang="en-US"/>
              <a:pPr>
                <a:defRPr/>
              </a:pPr>
              <a:t>‹#›</a:t>
            </a:fld>
            <a:endParaRPr lang="en-US"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solidFill>
          <a:schemeClr val="bg2"/>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Vertical Title 1"/>
          <p:cNvSpPr>
            <a:spLocks noGrp="1"/>
          </p:cNvSpPr>
          <p:nvPr>
            <p:ph type="title" orient="vert"/>
          </p:nvPr>
        </p:nvSpPr>
        <p:spPr>
          <a:xfrm>
            <a:off x="7391400" y="304801"/>
            <a:ext cx="1447800" cy="5851525"/>
          </a:xfrm>
        </p:spPr>
        <p:txBody>
          <a:bodyPr vert="eaVert"/>
          <a:lstStyle/>
          <a:p>
            <a:r>
              <a:rPr lang="en-US"/>
              <a:t>Click to edit Master title style</a:t>
            </a:r>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93203ADB-7678-4D26-907A-235505CFEE07}" type="slidenum">
              <a:rPr lang="en-US" altLang="en-US"/>
              <a:pPr>
                <a:defRPr/>
              </a:pPr>
              <a:t>‹#›</a:t>
            </a:fld>
            <a:endParaRPr lang="en-US" altLang="en-US" dirty="0"/>
          </a:p>
        </p:txBody>
      </p:sp>
      <p:sp>
        <p:nvSpPr>
          <p:cNvPr id="14" name="Date Placeholder 3"/>
          <p:cNvSpPr>
            <a:spLocks noGrp="1"/>
          </p:cNvSpPr>
          <p:nvPr>
            <p:ph type="dt" sz="half" idx="11"/>
          </p:nvPr>
        </p:nvSpPr>
        <p:spPr/>
        <p:txBody>
          <a:bodyPr/>
          <a:lstStyle>
            <a:lvl1pPr>
              <a:defRPr/>
            </a:lvl1pPr>
          </a:lstStyle>
          <a:p>
            <a:pPr>
              <a:defRPr/>
            </a:pPr>
            <a:fld id="{101C8057-8CF0-4ED4-9C0E-A627BACC4B00}" type="datetimeFigureOut">
              <a:rPr lang="en-US"/>
              <a:pPr>
                <a:defRPr/>
              </a:pPr>
              <a:t>2/4/2020</a:t>
            </a:fld>
            <a:endParaRPr lang="en-US" dirty="0"/>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a:t>Click to edit Master title style</a:t>
            </a:r>
          </a:p>
        </p:txBody>
      </p:sp>
      <p:sp>
        <p:nvSpPr>
          <p:cNvPr id="8" name="Content Placeholder 7"/>
          <p:cNvSpPr>
            <a:spLocks noGrp="1"/>
          </p:cNvSpPr>
          <p:nvPr>
            <p:ph sz="quarter" idx="1"/>
          </p:nvPr>
        </p:nvSpPr>
        <p:spPr>
          <a:xfrm>
            <a:off x="301752" y="1527048"/>
            <a:ext cx="850392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B44909F-BC9F-48FA-9C6C-4AB9C0D94E27}" type="datetimeFigureOut">
              <a:rPr lang="en-US"/>
              <a:pPr>
                <a:defRPr/>
              </a:pPr>
              <a:t>2/4/2020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D9DC2186-A0DC-4C2B-8EF4-414D5E5E1EB9}" type="slidenum">
              <a:rPr lang="en-US" altLang="en-US"/>
              <a:pPr>
                <a:defRPr/>
              </a:pPr>
              <a:t>‹#›</a:t>
            </a:fld>
            <a:endParaRPr lang="en-US"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a:t>Click to edit Master title style</a:t>
            </a:r>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534B8DC5-F6CB-4422-AAD9-2307E8EFEEA5}" type="datetimeFigureOut">
              <a:rPr lang="en-US"/>
              <a:pPr>
                <a:defRPr/>
              </a:pPr>
              <a:t>2/4/2020</a:t>
            </a:fld>
            <a:endParaRPr lang="en-US" dirty="0"/>
          </a:p>
        </p:txBody>
      </p:sp>
      <p:sp>
        <p:nvSpPr>
          <p:cNvPr id="17" name="Slide Number Placeholder 5"/>
          <p:cNvSpPr>
            <a:spLocks noGrp="1"/>
          </p:cNvSpPr>
          <p:nvPr>
            <p:ph type="sldNum" sz="quarter" idx="12"/>
          </p:nvPr>
        </p:nvSpPr>
        <p:spPr>
          <a:xfrm>
            <a:off x="4343400" y="2198688"/>
            <a:ext cx="457200" cy="441325"/>
          </a:xfrm>
        </p:spPr>
        <p:txBody>
          <a:bodyPr/>
          <a:lstStyle>
            <a:lvl1pPr>
              <a:defRPr/>
            </a:lvl1pPr>
          </a:lstStyle>
          <a:p>
            <a:pPr>
              <a:defRPr/>
            </a:pPr>
            <a:fld id="{B4AC2B87-8CDB-4A0E-BE4A-42FEBD54A6F2}" type="slidenum">
              <a:rPr lang="en-US" altLang="en-US"/>
              <a:pPr>
                <a:defRPr/>
              </a:pPr>
              <a:t>‹#›</a:t>
            </a:fld>
            <a:endParaRPr lang="en-US"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2"/>
        </a:solidFill>
        <a:effectLst/>
      </p:bgPr>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a:off x="301752" y="228600"/>
            <a:ext cx="8534400" cy="758952"/>
          </a:xfrm>
        </p:spPr>
        <p:txBody>
          <a:bodyPr/>
          <a:lstStyle/>
          <a:p>
            <a:r>
              <a:rPr lang="en-US"/>
              <a:t>Click to edit Master title style</a:t>
            </a: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15FA69DF-E161-4737-9D32-DC0971D476C5}" type="datetimeFigureOut">
              <a:rPr lang="en-US"/>
              <a:pPr>
                <a:defRPr/>
              </a:pPr>
              <a:t>2/4/2020</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C8E34421-0D4E-48F1-A87B-DAE13530C236}" type="slidenum">
              <a:rPr lang="en-US" altLang="en-US"/>
              <a:pPr>
                <a:defRPr/>
              </a:pPr>
              <a:t>‹#›</a:t>
            </a:fld>
            <a:endParaRPr lang="en-US"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solid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 name="Content Placeholder 25"/>
          <p:cNvSpPr>
            <a:spLocks noGrp="1"/>
          </p:cNvSpPr>
          <p:nvPr>
            <p:ph sz="quarter" idx="4"/>
          </p:nvPr>
        </p:nvSpPr>
        <p:spPr>
          <a:xfrm>
            <a:off x="4800600" y="2471383"/>
            <a:ext cx="4038600" cy="38221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Title 22"/>
          <p:cNvSpPr>
            <a:spLocks noGrp="1"/>
          </p:cNvSpPr>
          <p:nvPr>
            <p:ph type="title"/>
          </p:nvPr>
        </p:nvSpPr>
        <p:spPr/>
        <p:txBody>
          <a:bodyPr rtlCol="0"/>
          <a:lstStyle/>
          <a:p>
            <a:r>
              <a:rPr lang="en-US"/>
              <a:t>Click to edit Master title style</a:t>
            </a:r>
          </a:p>
        </p:txBody>
      </p:sp>
      <p:sp>
        <p:nvSpPr>
          <p:cNvPr id="18" name="Date Placeholder 6"/>
          <p:cNvSpPr>
            <a:spLocks noGrp="1"/>
          </p:cNvSpPr>
          <p:nvPr>
            <p:ph type="dt" sz="half" idx="10"/>
          </p:nvPr>
        </p:nvSpPr>
        <p:spPr/>
        <p:txBody>
          <a:bodyPr/>
          <a:lstStyle>
            <a:lvl1pPr>
              <a:defRPr/>
            </a:lvl1pPr>
          </a:lstStyle>
          <a:p>
            <a:pPr>
              <a:defRPr/>
            </a:pPr>
            <a:fld id="{BDA291E3-A392-4A7D-821C-2A8E42B04CFC}" type="datetimeFigureOut">
              <a:rPr lang="en-US"/>
              <a:pPr>
                <a:defRPr/>
              </a:pPr>
              <a:t>2/4/2020</a:t>
            </a:fld>
            <a:endParaRPr lang="en-US" dirty="0"/>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defRPr/>
            </a:lvl1pPr>
          </a:lstStyle>
          <a:p>
            <a:pPr>
              <a:defRPr/>
            </a:pPr>
            <a:fld id="{16924EFF-ED70-4715-B4F8-5EC8493436DC}" type="slidenum">
              <a:rPr lang="en-US" altLang="en-US"/>
              <a:pPr>
                <a:defRPr/>
              </a:pPr>
              <a:t>‹#›</a:t>
            </a:fld>
            <a:endParaRPr lang="en-US"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fld id="{5A5A9BEF-A250-4639-8683-76F2B8C2334F}" type="datetimeFigureOut">
              <a:rPr lang="en-US"/>
              <a:pPr>
                <a:defRPr/>
              </a:pPr>
              <a:t>2/4/2020</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3A6432B9-4B77-4E61-ABF0-B57BB9DCB217}"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Date Placeholder 1"/>
          <p:cNvSpPr>
            <a:spLocks noGrp="1"/>
          </p:cNvSpPr>
          <p:nvPr>
            <p:ph type="dt" sz="half" idx="10"/>
          </p:nvPr>
        </p:nvSpPr>
        <p:spPr/>
        <p:txBody>
          <a:bodyPr/>
          <a:lstStyle>
            <a:lvl1pPr>
              <a:defRPr/>
            </a:lvl1pPr>
          </a:lstStyle>
          <a:p>
            <a:pPr>
              <a:defRPr/>
            </a:pPr>
            <a:fld id="{C3C4F8F8-70A7-48E2-8709-C5705198F916}" type="datetimeFigureOut">
              <a:rPr lang="en-US"/>
              <a:pPr>
                <a:defRPr/>
              </a:pPr>
              <a:t>2/4/2020</a:t>
            </a:fld>
            <a:endParaRPr lang="en-US" dirty="0"/>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0C83C808-A337-43BD-80C5-C262D503BB43}"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E07CD230-B36E-4C6E-8060-D0CBD6BE1477}" type="slidenum">
              <a:rPr lang="en-US" altLang="en-US"/>
              <a:pPr>
                <a:defRPr/>
              </a:pPr>
              <a:t>‹#›</a:t>
            </a:fld>
            <a:endParaRPr lang="en-US" altLang="en-US" dirty="0"/>
          </a:p>
        </p:txBody>
      </p:sp>
      <p:sp>
        <p:nvSpPr>
          <p:cNvPr id="17" name="Date Placeholder 4"/>
          <p:cNvSpPr>
            <a:spLocks noGrp="1"/>
          </p:cNvSpPr>
          <p:nvPr>
            <p:ph type="dt" sz="half" idx="11"/>
          </p:nvPr>
        </p:nvSpPr>
        <p:spPr/>
        <p:txBody>
          <a:bodyPr/>
          <a:lstStyle>
            <a:lvl1pPr>
              <a:defRPr/>
            </a:lvl1pPr>
          </a:lstStyle>
          <a:p>
            <a:pPr>
              <a:defRPr/>
            </a:pPr>
            <a:fld id="{9FE474D7-A7AD-4195-B1EA-377D38FFD275}" type="datetimeFigureOut">
              <a:rPr lang="en-US"/>
              <a:pPr>
                <a:defRPr/>
              </a:pPr>
              <a:t>2/4/2020</a:t>
            </a:fld>
            <a:endParaRPr lang="en-US" dirty="0"/>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a:t>Click to edit Master title style</a:t>
            </a:r>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dirty="0"/>
              <a:t>Click icon to add picture</a:t>
            </a:r>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D500499D-6A85-482D-8D34-F2B4E4C6F5C2}" type="slidenum">
              <a:rPr lang="en-US" altLang="en-US"/>
              <a:pPr>
                <a:defRPr/>
              </a:pPr>
              <a:t>‹#›</a:t>
            </a:fld>
            <a:endParaRPr lang="en-US" altLang="en-US" dirty="0"/>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73E36C40-7391-4A47-888C-9FD09417ED3A}" type="datetimeFigureOut">
              <a:rPr lang="en-US"/>
              <a:pPr>
                <a:defRPr/>
              </a:pPr>
              <a:t>2/4/2020</a:t>
            </a:fld>
            <a:endParaRPr lang="en-US" dirty="0"/>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09A6726A-0AAF-49F7-8233-1FFA6492B4A9}" type="datetimeFigureOut">
              <a:rPr lang="en-US"/>
              <a:pPr>
                <a:defRPr/>
              </a:pPr>
              <a:t>2/4/2020</a:t>
            </a:fld>
            <a:endParaRPr lang="en-US" dirty="0"/>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a:solidFill>
                  <a:srgbClr val="7B9899"/>
                </a:solidFill>
                <a:latin typeface="Georgia" panose="02040502050405020303" pitchFamily="18" charset="0"/>
                <a:cs typeface="Arial" panose="020B0604020202020204" pitchFamily="34" charset="0"/>
              </a:defRPr>
            </a:lvl1pPr>
          </a:lstStyle>
          <a:p>
            <a:pPr>
              <a:defRPr/>
            </a:pPr>
            <a:fld id="{4A95C131-F2A9-418B-A3F6-D5944BBF3CF7}" type="slidenum">
              <a:rPr lang="en-US" altLang="en-US"/>
              <a:pPr>
                <a:defRPr/>
              </a:pPr>
              <a:t>‹#›</a:t>
            </a:fld>
            <a:endParaRPr lang="en-US" altLang="en-US" dirty="0"/>
          </a:p>
        </p:txBody>
      </p:sp>
      <p:sp>
        <p:nvSpPr>
          <p:cNvPr id="2062"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63"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977" r:id="rId1"/>
    <p:sldLayoutId id="2147483978" r:id="rId2"/>
    <p:sldLayoutId id="2147483979" r:id="rId3"/>
    <p:sldLayoutId id="2147483980" r:id="rId4"/>
    <p:sldLayoutId id="2147483981" r:id="rId5"/>
    <p:sldLayoutId id="2147483982" r:id="rId6"/>
    <p:sldLayoutId id="2147483983" r:id="rId7"/>
    <p:sldLayoutId id="2147483984" r:id="rId8"/>
    <p:sldLayoutId id="2147483985" r:id="rId9"/>
    <p:sldLayoutId id="2147483986" r:id="rId10"/>
    <p:sldLayoutId id="2147483987"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sz="20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cid:ii_15d9ebf0a2656599"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mailto:mallen@glyconpharma.com"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 descr="C:\Users\User\AppData\Local\Microsoft\Windows\INetCache\Content.Outlook\857EH68I\Bright Idea -  Glygon Pharma (2).jpg"/>
          <p:cNvPicPr>
            <a:picLocks noChangeAspect="1" noChangeArrowheads="1"/>
          </p:cNvPicPr>
          <p:nvPr/>
        </p:nvPicPr>
        <p:blipFill>
          <a:blip r:embed="rId2" cstate="print"/>
          <a:srcRect/>
          <a:stretch>
            <a:fillRect/>
          </a:stretch>
        </p:blipFill>
        <p:spPr bwMode="auto">
          <a:xfrm>
            <a:off x="5257800" y="228600"/>
            <a:ext cx="3641725" cy="2438400"/>
          </a:xfrm>
          <a:prstGeom prst="rect">
            <a:avLst/>
          </a:prstGeom>
          <a:noFill/>
          <a:ln w="9525">
            <a:noFill/>
            <a:miter lim="800000"/>
            <a:headEnd/>
            <a:tailEnd/>
          </a:ln>
        </p:spPr>
      </p:pic>
      <p:sp>
        <p:nvSpPr>
          <p:cNvPr id="14339" name="TextBox 2"/>
          <p:cNvSpPr txBox="1">
            <a:spLocks noChangeArrowheads="1"/>
          </p:cNvSpPr>
          <p:nvPr/>
        </p:nvSpPr>
        <p:spPr bwMode="auto">
          <a:xfrm>
            <a:off x="609600" y="2743200"/>
            <a:ext cx="8534400" cy="2154436"/>
          </a:xfrm>
          <a:prstGeom prst="rect">
            <a:avLst/>
          </a:prstGeom>
          <a:noFill/>
          <a:ln w="9525">
            <a:noFill/>
            <a:miter lim="800000"/>
            <a:headEnd/>
            <a:tailEnd/>
          </a:ln>
        </p:spPr>
        <p:txBody>
          <a:bodyPr wrap="square">
            <a:spAutoFit/>
          </a:bodyPr>
          <a:lstStyle/>
          <a:p>
            <a:endParaRPr lang="en-US" sz="2000" b="1" dirty="0"/>
          </a:p>
          <a:p>
            <a:r>
              <a:rPr lang="en-US" sz="3200" b="1" dirty="0"/>
              <a:t>               Parkinson’s Disease </a:t>
            </a:r>
          </a:p>
          <a:p>
            <a:r>
              <a:rPr lang="en-US" sz="3200" b="1" dirty="0"/>
              <a:t>                              &amp; </a:t>
            </a:r>
          </a:p>
          <a:p>
            <a:r>
              <a:rPr lang="en-US" sz="3200" b="1" dirty="0"/>
              <a:t>Other Dopamine </a:t>
            </a:r>
            <a:r>
              <a:rPr lang="en-US" sz="3200" b="1"/>
              <a:t>Deficiency </a:t>
            </a:r>
            <a:r>
              <a:rPr lang="en-US" sz="3200" b="1" smtClean="0"/>
              <a:t>Indications  </a:t>
            </a:r>
            <a:endParaRPr lang="en-US" sz="3200" b="1"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Content Placeholder 3" descr="Inline image 1"/>
          <p:cNvPicPr>
            <a:picLocks/>
          </p:cNvPicPr>
          <p:nvPr/>
        </p:nvPicPr>
        <p:blipFill>
          <a:blip r:embed="rId2" r:link="rId3" cstate="print"/>
          <a:srcRect/>
          <a:stretch>
            <a:fillRect/>
          </a:stretch>
        </p:blipFill>
        <p:spPr bwMode="auto">
          <a:xfrm>
            <a:off x="1219200" y="1600200"/>
            <a:ext cx="6781800" cy="4724400"/>
          </a:xfrm>
          <a:prstGeom prst="rect">
            <a:avLst/>
          </a:prstGeom>
          <a:noFill/>
          <a:ln w="9525">
            <a:noFill/>
            <a:miter lim="800000"/>
            <a:headEnd/>
            <a:tailEnd/>
          </a:ln>
        </p:spPr>
      </p:pic>
      <p:sp>
        <p:nvSpPr>
          <p:cNvPr id="24579" name="Rectangle 1"/>
          <p:cNvSpPr>
            <a:spLocks noChangeArrowheads="1"/>
          </p:cNvSpPr>
          <p:nvPr/>
        </p:nvSpPr>
        <p:spPr bwMode="auto">
          <a:xfrm>
            <a:off x="609600" y="430818"/>
            <a:ext cx="8382000" cy="892552"/>
          </a:xfrm>
          <a:prstGeom prst="rect">
            <a:avLst/>
          </a:prstGeom>
          <a:noFill/>
          <a:ln w="9525">
            <a:noFill/>
            <a:miter lim="800000"/>
            <a:headEnd/>
            <a:tailEnd/>
          </a:ln>
        </p:spPr>
        <p:txBody>
          <a:bodyPr anchor="ctr">
            <a:spAutoFit/>
          </a:bodyPr>
          <a:lstStyle/>
          <a:p>
            <a:pPr algn="ctr"/>
            <a:r>
              <a:rPr lang="en-US" altLang="en-US" sz="2800" b="1" dirty="0">
                <a:latin typeface="Palatino Linotype" pitchFamily="18" charset="0"/>
              </a:rPr>
              <a:t>IPX-750 Reduces Symptoms of PD in Marmosets </a:t>
            </a:r>
          </a:p>
          <a:p>
            <a:pPr algn="ctr"/>
            <a:r>
              <a:rPr lang="en-US" altLang="en-US" sz="2400" b="1" dirty="0">
                <a:latin typeface="Palatino Linotype" pitchFamily="18" charset="0"/>
              </a:rPr>
              <a:t>University of Wisconsin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ChangeArrowheads="1"/>
          </p:cNvSpPr>
          <p:nvPr/>
        </p:nvSpPr>
        <p:spPr bwMode="auto">
          <a:xfrm>
            <a:off x="304800" y="990600"/>
            <a:ext cx="8610600" cy="4308872"/>
          </a:xfrm>
          <a:prstGeom prst="rect">
            <a:avLst/>
          </a:prstGeom>
          <a:noFill/>
          <a:ln>
            <a:noFill/>
          </a:ln>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en-US" dirty="0">
                <a:latin typeface="Palatino Linotype" pitchFamily="18" charset="0"/>
              </a:rPr>
              <a:t>   </a:t>
            </a:r>
            <a:r>
              <a:rPr lang="en-US" altLang="en-US" sz="2800" b="1" dirty="0">
                <a:latin typeface="Palatino Linotype" pitchFamily="18" charset="0"/>
              </a:rPr>
              <a:t>IPX-750 Crosses the GI and the Blood Brain Barrier</a:t>
            </a:r>
          </a:p>
          <a:p>
            <a:pPr eaLnBrk="1" hangingPunct="1">
              <a:defRPr/>
            </a:pPr>
            <a:r>
              <a:rPr lang="en-US" altLang="en-US" b="1" dirty="0">
                <a:latin typeface="Palatino Linotype" pitchFamily="18" charset="0"/>
              </a:rPr>
              <a:t>                                           </a:t>
            </a:r>
          </a:p>
          <a:p>
            <a:pPr algn="ctr" eaLnBrk="1" hangingPunct="1">
              <a:defRPr/>
            </a:pPr>
            <a:r>
              <a:rPr lang="en-US" altLang="en-US" sz="2400" b="1" dirty="0">
                <a:latin typeface="Palatino Linotype" pitchFamily="18" charset="0"/>
              </a:rPr>
              <a:t>LSU Baton Rouge</a:t>
            </a:r>
          </a:p>
          <a:p>
            <a:pPr eaLnBrk="1" hangingPunct="1">
              <a:defRPr/>
            </a:pPr>
            <a:endParaRPr lang="en-US" altLang="en-US" sz="2400" dirty="0">
              <a:latin typeface="Palatino Linotype" pitchFamily="18" charset="0"/>
            </a:endParaRPr>
          </a:p>
          <a:p>
            <a:pPr marL="520700" indent="-520700" eaLnBrk="1" hangingPunct="1">
              <a:buFont typeface="Arial" panose="020B0604020202020204" pitchFamily="34" charset="0"/>
              <a:buChar char="•"/>
              <a:defRPr/>
            </a:pPr>
            <a:r>
              <a:rPr lang="en-US" altLang="en-US" sz="2000" dirty="0">
                <a:latin typeface="Palatino Linotype" pitchFamily="18" charset="0"/>
              </a:rPr>
              <a:t>Feasibility of GC/MS for monitoring tissue and blood levels  confirm the presence of IPX-750 in blood and tissues, including brain, following intraperitoneal or gavage dosing  in rodents</a:t>
            </a:r>
            <a:br>
              <a:rPr lang="en-US" altLang="en-US" sz="2000" dirty="0">
                <a:latin typeface="Palatino Linotype" pitchFamily="18" charset="0"/>
              </a:rPr>
            </a:br>
            <a:endParaRPr lang="en-US" altLang="en-US" sz="2000" dirty="0">
              <a:latin typeface="Palatino Linotype" pitchFamily="18" charset="0"/>
            </a:endParaRPr>
          </a:p>
          <a:p>
            <a:pPr marL="457200" indent="-457200" eaLnBrk="1" hangingPunct="1">
              <a:buFont typeface="Arial" panose="020B0604020202020204" pitchFamily="34" charset="0"/>
              <a:buChar char="•"/>
              <a:defRPr/>
            </a:pPr>
            <a:r>
              <a:rPr lang="en-US" altLang="en-US" sz="2000" dirty="0">
                <a:latin typeface="Palatino Linotype" pitchFamily="18" charset="0"/>
              </a:rPr>
              <a:t>Presence of IPX-750 in the blood, liver and brain tissues after intraperitoneal and gavage administration</a:t>
            </a:r>
            <a:br>
              <a:rPr lang="en-US" altLang="en-US" sz="2000" dirty="0">
                <a:latin typeface="Palatino Linotype" pitchFamily="18" charset="0"/>
              </a:rPr>
            </a:br>
            <a:endParaRPr lang="en-US" altLang="en-US" sz="2000" dirty="0">
              <a:latin typeface="Palatino Linotype" pitchFamily="18" charset="0"/>
            </a:endParaRPr>
          </a:p>
          <a:p>
            <a:pPr marL="457200" indent="-457200" eaLnBrk="1" hangingPunct="1">
              <a:buFont typeface="Arial" panose="020B0604020202020204" pitchFamily="34" charset="0"/>
              <a:buChar char="•"/>
              <a:defRPr/>
            </a:pPr>
            <a:r>
              <a:rPr lang="en-US" altLang="en-US" sz="2000" dirty="0">
                <a:latin typeface="Palatino Linotype" pitchFamily="18" charset="0"/>
              </a:rPr>
              <a:t>Ability of IPX-750 to cross into the brain after intraperitoneal and gavage administrations.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304800" y="457200"/>
            <a:ext cx="8382000" cy="1446213"/>
          </a:xfrm>
          <a:prstGeom prst="rect">
            <a:avLst/>
          </a:prstGeom>
          <a:noFill/>
          <a:ln w="9525">
            <a:noFill/>
            <a:miter lim="800000"/>
            <a:headEnd/>
            <a:tailEnd/>
          </a:ln>
        </p:spPr>
        <p:txBody>
          <a:bodyPr>
            <a:spAutoFit/>
          </a:bodyPr>
          <a:lstStyle/>
          <a:p>
            <a:pPr algn="ctr"/>
            <a:r>
              <a:rPr lang="en-US" altLang="en-US" sz="3200" b="1" dirty="0">
                <a:latin typeface="Palatino Linotype" pitchFamily="18" charset="0"/>
              </a:rPr>
              <a:t>Efficacy Studies:</a:t>
            </a:r>
            <a:br>
              <a:rPr lang="en-US" altLang="en-US" sz="3200" b="1" dirty="0">
                <a:latin typeface="Palatino Linotype" pitchFamily="18" charset="0"/>
              </a:rPr>
            </a:br>
            <a:r>
              <a:rPr lang="en-US" altLang="en-US" sz="3200" b="1" dirty="0">
                <a:latin typeface="Palatino Linotype" pitchFamily="18" charset="0"/>
              </a:rPr>
              <a:t>IPX-750 in Three Rodent Models </a:t>
            </a:r>
          </a:p>
          <a:p>
            <a:pPr algn="ctr"/>
            <a:r>
              <a:rPr lang="en-US" altLang="en-US" sz="2400" b="1" dirty="0">
                <a:latin typeface="Palatino Linotype" pitchFamily="18" charset="0"/>
              </a:rPr>
              <a:t>Baylor College of Medicine</a:t>
            </a:r>
          </a:p>
        </p:txBody>
      </p:sp>
      <p:sp>
        <p:nvSpPr>
          <p:cNvPr id="26627" name="Rectangle 2"/>
          <p:cNvSpPr>
            <a:spLocks noChangeArrowheads="1"/>
          </p:cNvSpPr>
          <p:nvPr/>
        </p:nvSpPr>
        <p:spPr bwMode="auto">
          <a:xfrm>
            <a:off x="762000" y="2514600"/>
            <a:ext cx="7010400" cy="2815194"/>
          </a:xfrm>
          <a:prstGeom prst="rect">
            <a:avLst/>
          </a:prstGeom>
          <a:noFill/>
          <a:ln w="9525">
            <a:noFill/>
            <a:miter lim="800000"/>
            <a:headEnd/>
            <a:tailEnd/>
          </a:ln>
        </p:spPr>
        <p:txBody>
          <a:bodyPr>
            <a:spAutoFit/>
          </a:bodyPr>
          <a:lstStyle/>
          <a:p>
            <a:pPr>
              <a:lnSpc>
                <a:spcPct val="150000"/>
              </a:lnSpc>
              <a:buFont typeface="Wingdings" pitchFamily="2" charset="2"/>
              <a:buChar char="§"/>
            </a:pPr>
            <a:r>
              <a:rPr lang="en-US" altLang="en-US" sz="2000" dirty="0">
                <a:latin typeface="Palatino Linotype" pitchFamily="18" charset="0"/>
                <a:cs typeface="Times New Roman" pitchFamily="18" charset="0"/>
              </a:rPr>
              <a:t> MPTP- lesioned mice</a:t>
            </a:r>
          </a:p>
          <a:p>
            <a:pPr lvl="1">
              <a:lnSpc>
                <a:spcPct val="150000"/>
              </a:lnSpc>
              <a:buFont typeface="Arial" charset="0"/>
              <a:buChar char="•"/>
            </a:pPr>
            <a:r>
              <a:rPr lang="en-US" altLang="en-US" sz="2000" dirty="0">
                <a:latin typeface="Palatino Linotype" pitchFamily="18" charset="0"/>
                <a:cs typeface="Times New Roman" pitchFamily="18" charset="0"/>
              </a:rPr>
              <a:t>  Rota-Rod performance</a:t>
            </a:r>
          </a:p>
          <a:p>
            <a:pPr>
              <a:lnSpc>
                <a:spcPct val="150000"/>
              </a:lnSpc>
              <a:buFont typeface="Wingdings" pitchFamily="2" charset="2"/>
              <a:buChar char="§"/>
            </a:pPr>
            <a:r>
              <a:rPr lang="en-US" altLang="en-US" sz="2000" dirty="0">
                <a:latin typeface="Palatino Linotype" pitchFamily="18" charset="0"/>
                <a:cs typeface="Times New Roman" pitchFamily="18" charset="0"/>
              </a:rPr>
              <a:t> 6-hydroxydopamine-lesioned rats</a:t>
            </a:r>
          </a:p>
          <a:p>
            <a:pPr lvl="1">
              <a:lnSpc>
                <a:spcPct val="150000"/>
              </a:lnSpc>
              <a:buFont typeface="Arial" charset="0"/>
              <a:buChar char="•"/>
            </a:pPr>
            <a:r>
              <a:rPr lang="en-US" altLang="en-US" sz="2000" dirty="0">
                <a:latin typeface="Palatino Linotype" pitchFamily="18" charset="0"/>
                <a:cs typeface="Times New Roman" pitchFamily="18" charset="0"/>
              </a:rPr>
              <a:t>  Rotational response to apomorphine</a:t>
            </a:r>
          </a:p>
          <a:p>
            <a:pPr>
              <a:lnSpc>
                <a:spcPct val="150000"/>
              </a:lnSpc>
              <a:buFont typeface="Wingdings" pitchFamily="2" charset="2"/>
              <a:buChar char="§"/>
            </a:pPr>
            <a:r>
              <a:rPr lang="en-US" altLang="en-US" sz="2000" i="1" dirty="0">
                <a:latin typeface="Palatino Linotype" pitchFamily="18" charset="0"/>
                <a:cs typeface="Times New Roman" pitchFamily="18" charset="0"/>
              </a:rPr>
              <a:t> Nurr-1</a:t>
            </a:r>
            <a:r>
              <a:rPr lang="en-US" altLang="en-US" sz="2000" dirty="0">
                <a:latin typeface="Palatino Linotype" pitchFamily="18" charset="0"/>
                <a:cs typeface="Times New Roman" pitchFamily="18" charset="0"/>
              </a:rPr>
              <a:t> gene knockout mice</a:t>
            </a:r>
          </a:p>
          <a:p>
            <a:pPr lvl="1">
              <a:lnSpc>
                <a:spcPct val="150000"/>
              </a:lnSpc>
              <a:buFont typeface="Arial" charset="0"/>
              <a:buChar char="•"/>
            </a:pPr>
            <a:r>
              <a:rPr lang="en-US" altLang="en-US" sz="2000" dirty="0">
                <a:latin typeface="Palatino Linotype" pitchFamily="18" charset="0"/>
                <a:cs typeface="Times New Roman" pitchFamily="18" charset="0"/>
              </a:rPr>
              <a:t>  Rota-Rod performance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1"/>
          <p:cNvSpPr>
            <a:spLocks noChangeArrowheads="1"/>
          </p:cNvSpPr>
          <p:nvPr/>
        </p:nvSpPr>
        <p:spPr bwMode="auto">
          <a:xfrm>
            <a:off x="469900" y="304800"/>
            <a:ext cx="8153400" cy="830997"/>
          </a:xfrm>
          <a:prstGeom prst="rect">
            <a:avLst/>
          </a:prstGeom>
          <a:noFill/>
          <a:ln w="9525">
            <a:noFill/>
            <a:miter lim="800000"/>
            <a:headEnd/>
            <a:tailEnd/>
          </a:ln>
        </p:spPr>
        <p:txBody>
          <a:bodyPr>
            <a:spAutoFit/>
          </a:bodyPr>
          <a:lstStyle/>
          <a:p>
            <a:pPr algn="ctr"/>
            <a:r>
              <a:rPr lang="en-US" altLang="en-US" sz="2400" b="1" dirty="0">
                <a:latin typeface="Palatino Linotype" pitchFamily="18" charset="0"/>
                <a:cs typeface="Times New Roman" pitchFamily="18" charset="0"/>
              </a:rPr>
              <a:t>IPX-750 reduces symptoms of PD in MPTP-lesioned mice that persisted two weeks after wash-out</a:t>
            </a:r>
          </a:p>
        </p:txBody>
      </p:sp>
      <p:graphicFrame>
        <p:nvGraphicFramePr>
          <p:cNvPr id="1026" name="Object 11"/>
          <p:cNvGraphicFramePr>
            <a:graphicFrameLocks/>
          </p:cNvGraphicFramePr>
          <p:nvPr/>
        </p:nvGraphicFramePr>
        <p:xfrm>
          <a:off x="457200" y="1828800"/>
          <a:ext cx="4246563" cy="4419600"/>
        </p:xfrm>
        <a:graphic>
          <a:graphicData uri="http://schemas.openxmlformats.org/presentationml/2006/ole">
            <p:oleObj spid="_x0000_s1028" r:id="rId3" imgW="4304149" imgH="4383404" progId="">
              <p:embed/>
            </p:oleObj>
          </a:graphicData>
        </a:graphic>
      </p:graphicFrame>
      <p:graphicFrame>
        <p:nvGraphicFramePr>
          <p:cNvPr id="1027" name="Object 12"/>
          <p:cNvGraphicFramePr>
            <a:graphicFrameLocks/>
          </p:cNvGraphicFramePr>
          <p:nvPr/>
        </p:nvGraphicFramePr>
        <p:xfrm>
          <a:off x="4724400" y="1828800"/>
          <a:ext cx="4275138" cy="4406900"/>
        </p:xfrm>
        <a:graphic>
          <a:graphicData uri="http://schemas.openxmlformats.org/presentationml/2006/ole">
            <p:oleObj spid="_x0000_s1029" r:id="rId4" imgW="4273666" imgH="4407790" progId="">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ChangeArrowheads="1"/>
          </p:cNvSpPr>
          <p:nvPr/>
        </p:nvSpPr>
        <p:spPr bwMode="auto">
          <a:xfrm>
            <a:off x="914400" y="609600"/>
            <a:ext cx="7467600" cy="954107"/>
          </a:xfrm>
          <a:prstGeom prst="rect">
            <a:avLst/>
          </a:prstGeom>
          <a:noFill/>
          <a:ln w="9525">
            <a:noFill/>
            <a:miter lim="800000"/>
            <a:headEnd/>
            <a:tailEnd/>
          </a:ln>
        </p:spPr>
        <p:txBody>
          <a:bodyPr wrap="square">
            <a:spAutoFit/>
          </a:bodyPr>
          <a:lstStyle/>
          <a:p>
            <a:pPr algn="ctr"/>
            <a:r>
              <a:rPr lang="en-US" altLang="en-US" sz="3200" b="1" dirty="0">
                <a:latin typeface="Palatino Linotype" pitchFamily="18" charset="0"/>
                <a:cs typeface="Times New Roman" pitchFamily="18" charset="0"/>
              </a:rPr>
              <a:t>IPX-750 Efficacy Study Results</a:t>
            </a:r>
          </a:p>
          <a:p>
            <a:pPr algn="ctr"/>
            <a:r>
              <a:rPr lang="en-US" altLang="en-US" sz="2400" b="1" dirty="0">
                <a:latin typeface="Palatino Linotype" pitchFamily="18" charset="0"/>
                <a:cs typeface="Times New Roman" pitchFamily="18" charset="0"/>
              </a:rPr>
              <a:t>Baylor School of Medicine</a:t>
            </a:r>
            <a:endParaRPr lang="en-US" altLang="en-US" sz="2400" dirty="0">
              <a:latin typeface="Palatino Linotype" pitchFamily="18" charset="0"/>
            </a:endParaRPr>
          </a:p>
        </p:txBody>
      </p:sp>
      <p:sp>
        <p:nvSpPr>
          <p:cNvPr id="27651" name="Rectangle 2"/>
          <p:cNvSpPr>
            <a:spLocks noChangeArrowheads="1"/>
          </p:cNvSpPr>
          <p:nvPr/>
        </p:nvSpPr>
        <p:spPr bwMode="auto">
          <a:xfrm>
            <a:off x="609600" y="2133600"/>
            <a:ext cx="8077200" cy="2935288"/>
          </a:xfrm>
          <a:prstGeom prst="rect">
            <a:avLst/>
          </a:prstGeom>
          <a:noFill/>
          <a:ln w="9525">
            <a:noFill/>
            <a:miter lim="800000"/>
            <a:headEnd/>
            <a:tailEnd/>
          </a:ln>
        </p:spPr>
        <p:txBody>
          <a:bodyPr>
            <a:spAutoFit/>
          </a:bodyPr>
          <a:lstStyle/>
          <a:p>
            <a:pPr>
              <a:lnSpc>
                <a:spcPct val="130000"/>
              </a:lnSpc>
              <a:buFont typeface="Wingdings" pitchFamily="2" charset="2"/>
              <a:buChar char="§"/>
            </a:pPr>
            <a:r>
              <a:rPr lang="en-US" altLang="en-US" sz="2400" dirty="0">
                <a:latin typeface="Palatino Linotype" pitchFamily="18" charset="0"/>
                <a:cs typeface="Times New Roman" pitchFamily="18" charset="0"/>
              </a:rPr>
              <a:t>   Potent anti-Parkinson’s drug in three animal models</a:t>
            </a:r>
          </a:p>
          <a:p>
            <a:pPr>
              <a:lnSpc>
                <a:spcPct val="130000"/>
              </a:lnSpc>
              <a:buFont typeface="Wingdings" pitchFamily="2" charset="2"/>
              <a:buChar char="§"/>
            </a:pPr>
            <a:r>
              <a:rPr lang="en-US" altLang="en-US" sz="2400" dirty="0">
                <a:latin typeface="Palatino Linotype" pitchFamily="18" charset="0"/>
                <a:cs typeface="Times New Roman" pitchFamily="18" charset="0"/>
              </a:rPr>
              <a:t>   Non toxic effects to nigral dopamine cells</a:t>
            </a:r>
          </a:p>
          <a:p>
            <a:pPr>
              <a:lnSpc>
                <a:spcPct val="130000"/>
              </a:lnSpc>
              <a:buFont typeface="Wingdings" pitchFamily="2" charset="2"/>
              <a:buChar char="§"/>
            </a:pPr>
            <a:r>
              <a:rPr lang="en-US" altLang="en-US" sz="2400" dirty="0">
                <a:latin typeface="Palatino Linotype" pitchFamily="18" charset="0"/>
                <a:cs typeface="Times New Roman" pitchFamily="18" charset="0"/>
              </a:rPr>
              <a:t>   Rapid onset of action</a:t>
            </a:r>
          </a:p>
          <a:p>
            <a:pPr>
              <a:lnSpc>
                <a:spcPct val="130000"/>
              </a:lnSpc>
              <a:buFont typeface="Wingdings" pitchFamily="2" charset="2"/>
              <a:buChar char="§"/>
            </a:pPr>
            <a:r>
              <a:rPr lang="en-US" altLang="en-US" sz="2400" dirty="0">
                <a:latin typeface="Palatino Linotype" pitchFamily="18" charset="0"/>
                <a:cs typeface="Times New Roman" pitchFamily="18" charset="0"/>
              </a:rPr>
              <a:t>   Slow wash out period</a:t>
            </a:r>
          </a:p>
          <a:p>
            <a:pPr>
              <a:lnSpc>
                <a:spcPct val="130000"/>
              </a:lnSpc>
              <a:buFont typeface="Wingdings" pitchFamily="2" charset="2"/>
              <a:buChar char="§"/>
            </a:pPr>
            <a:r>
              <a:rPr lang="en-US" altLang="en-US" sz="2400" dirty="0">
                <a:latin typeface="Palatino Linotype" pitchFamily="18" charset="0"/>
                <a:cs typeface="Times New Roman" pitchFamily="18" charset="0"/>
              </a:rPr>
              <a:t>   No long-term resistance to efficacy</a:t>
            </a:r>
          </a:p>
          <a:p>
            <a:pPr>
              <a:lnSpc>
                <a:spcPct val="130000"/>
              </a:lnSpc>
              <a:buFont typeface="Wingdings" pitchFamily="2" charset="2"/>
              <a:buChar char="§"/>
            </a:pPr>
            <a:r>
              <a:rPr lang="en-US" altLang="en-US" sz="2400" dirty="0">
                <a:latin typeface="Palatino Linotype" pitchFamily="18" charset="0"/>
                <a:cs typeface="Times New Roman" pitchFamily="18" charset="0"/>
              </a:rPr>
              <a:t>   Possible neuro-protective properties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ChangeArrowheads="1"/>
          </p:cNvSpPr>
          <p:nvPr/>
        </p:nvSpPr>
        <p:spPr bwMode="auto">
          <a:xfrm>
            <a:off x="1600200" y="381000"/>
            <a:ext cx="5867400" cy="584200"/>
          </a:xfrm>
          <a:prstGeom prst="rect">
            <a:avLst/>
          </a:prstGeom>
          <a:noFill/>
          <a:ln w="9525">
            <a:noFill/>
            <a:miter lim="800000"/>
            <a:headEnd/>
            <a:tailEnd/>
          </a:ln>
        </p:spPr>
        <p:txBody>
          <a:bodyPr>
            <a:spAutoFit/>
          </a:bodyPr>
          <a:lstStyle/>
          <a:p>
            <a:pPr algn="ctr"/>
            <a:r>
              <a:rPr lang="en-US" altLang="en-US" sz="3200" b="1">
                <a:latin typeface="Palatino Linotype" pitchFamily="18" charset="0"/>
                <a:cs typeface="Times New Roman" pitchFamily="18" charset="0"/>
              </a:rPr>
              <a:t>Revenue /Exit Strategies</a:t>
            </a:r>
            <a:endParaRPr lang="en-US" altLang="en-US" sz="3200">
              <a:latin typeface="Palatino Linotype" pitchFamily="18" charset="0"/>
            </a:endParaRPr>
          </a:p>
        </p:txBody>
      </p:sp>
      <p:sp>
        <p:nvSpPr>
          <p:cNvPr id="31747" name="Rectangle 2"/>
          <p:cNvSpPr>
            <a:spLocks noChangeArrowheads="1"/>
          </p:cNvSpPr>
          <p:nvPr/>
        </p:nvSpPr>
        <p:spPr bwMode="auto">
          <a:xfrm>
            <a:off x="1143000" y="1447800"/>
            <a:ext cx="7543800" cy="3785652"/>
          </a:xfrm>
          <a:prstGeom prst="rect">
            <a:avLst/>
          </a:prstGeom>
          <a:noFill/>
          <a:ln>
            <a:noFill/>
          </a:ln>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Wingdings" panose="05000000000000000000" pitchFamily="2" charset="2"/>
              <a:buChar char="§"/>
              <a:defRPr/>
            </a:pPr>
            <a:r>
              <a:rPr lang="en-US" altLang="en-US" sz="2000" dirty="0">
                <a:solidFill>
                  <a:schemeClr val="tx2"/>
                </a:solidFill>
                <a:latin typeface="Palatino Linotype" pitchFamily="18" charset="0"/>
                <a:cs typeface="Times New Roman" panose="02020603050405020304" pitchFamily="18" charset="0"/>
              </a:rPr>
              <a:t>    </a:t>
            </a:r>
            <a:r>
              <a:rPr lang="en-US" altLang="en-US" sz="2000" dirty="0">
                <a:latin typeface="Palatino Linotype" pitchFamily="18" charset="0"/>
                <a:cs typeface="Times New Roman" panose="02020603050405020304" pitchFamily="18" charset="0"/>
              </a:rPr>
              <a:t>Licensing / Co-Development Agreements</a:t>
            </a:r>
          </a:p>
          <a:p>
            <a:pPr marL="914400" lvl="1" indent="-457200" eaLnBrk="1" hangingPunct="1">
              <a:buFont typeface="Arial" panose="020B0604020202020204" pitchFamily="34" charset="0"/>
              <a:buChar char="•"/>
              <a:defRPr/>
            </a:pPr>
            <a:r>
              <a:rPr lang="en-US" altLang="en-US" sz="2000" dirty="0">
                <a:latin typeface="Palatino Linotype" pitchFamily="18" charset="0"/>
                <a:cs typeface="Times New Roman" panose="02020603050405020304" pitchFamily="18" charset="0"/>
              </a:rPr>
              <a:t>Signing fees</a:t>
            </a:r>
          </a:p>
          <a:p>
            <a:pPr marL="914400" lvl="1" indent="-457200" eaLnBrk="1" hangingPunct="1">
              <a:buFont typeface="Arial" panose="020B0604020202020204" pitchFamily="34" charset="0"/>
              <a:buChar char="•"/>
              <a:defRPr/>
            </a:pPr>
            <a:r>
              <a:rPr lang="en-US" altLang="en-US" sz="2000" dirty="0">
                <a:latin typeface="Palatino Linotype" pitchFamily="18" charset="0"/>
                <a:cs typeface="Times New Roman" panose="02020603050405020304" pitchFamily="18" charset="0"/>
              </a:rPr>
              <a:t>Milestone payments</a:t>
            </a:r>
          </a:p>
          <a:p>
            <a:pPr marL="914400" lvl="1" indent="-457200" eaLnBrk="1" hangingPunct="1">
              <a:buFont typeface="Arial" panose="020B0604020202020204" pitchFamily="34" charset="0"/>
              <a:buChar char="•"/>
              <a:defRPr/>
            </a:pPr>
            <a:r>
              <a:rPr lang="en-US" altLang="en-US" sz="2000" dirty="0">
                <a:latin typeface="Palatino Linotype" pitchFamily="18" charset="0"/>
                <a:cs typeface="Times New Roman" panose="02020603050405020304" pitchFamily="18" charset="0"/>
              </a:rPr>
              <a:t>Royalty payments</a:t>
            </a:r>
          </a:p>
          <a:p>
            <a:pPr lvl="1" eaLnBrk="1" hangingPunct="1">
              <a:buFont typeface="Wingdings" panose="05000000000000000000" pitchFamily="2" charset="2"/>
              <a:buChar char="§"/>
              <a:defRPr/>
            </a:pPr>
            <a:endParaRPr lang="en-US" altLang="en-US" sz="2000" dirty="0">
              <a:latin typeface="Palatino Linotype" pitchFamily="18" charset="0"/>
              <a:cs typeface="Times New Roman" panose="02020603050405020304" pitchFamily="18" charset="0"/>
            </a:endParaRPr>
          </a:p>
          <a:p>
            <a:pPr eaLnBrk="1" hangingPunct="1">
              <a:buFont typeface="Wingdings" panose="05000000000000000000" pitchFamily="2" charset="2"/>
              <a:buChar char="§"/>
              <a:defRPr/>
            </a:pPr>
            <a:r>
              <a:rPr lang="en-US" altLang="en-US" sz="2000" dirty="0">
                <a:latin typeface="Palatino Linotype" pitchFamily="18" charset="0"/>
                <a:cs typeface="Times New Roman" panose="02020603050405020304" pitchFamily="18" charset="0"/>
              </a:rPr>
              <a:t>    Sale of Product / Products   </a:t>
            </a:r>
          </a:p>
          <a:p>
            <a:pPr eaLnBrk="1" hangingPunct="1">
              <a:buFont typeface="Wingdings" panose="05000000000000000000" pitchFamily="2" charset="2"/>
              <a:buChar char="§"/>
              <a:defRPr/>
            </a:pPr>
            <a:endParaRPr lang="en-US" altLang="en-US" sz="2000" dirty="0">
              <a:latin typeface="Palatino Linotype" pitchFamily="18" charset="0"/>
              <a:cs typeface="Times New Roman" panose="02020603050405020304" pitchFamily="18" charset="0"/>
            </a:endParaRPr>
          </a:p>
          <a:p>
            <a:pPr eaLnBrk="1" hangingPunct="1">
              <a:buFont typeface="Wingdings" panose="05000000000000000000" pitchFamily="2" charset="2"/>
              <a:buChar char="§"/>
              <a:defRPr/>
            </a:pPr>
            <a:r>
              <a:rPr lang="en-US" altLang="en-US" sz="2000" dirty="0">
                <a:latin typeface="Palatino Linotype" pitchFamily="18" charset="0"/>
                <a:cs typeface="Times New Roman" panose="02020603050405020304" pitchFamily="18" charset="0"/>
              </a:rPr>
              <a:t>    Sale of Platform Technology</a:t>
            </a:r>
            <a:r>
              <a:rPr lang="en-US" altLang="en-US" sz="2000" dirty="0">
                <a:solidFill>
                  <a:srgbClr val="FF0000"/>
                </a:solidFill>
                <a:latin typeface="Palatino Linotype" pitchFamily="18" charset="0"/>
                <a:cs typeface="Times New Roman" panose="02020603050405020304" pitchFamily="18" charset="0"/>
              </a:rPr>
              <a:t/>
            </a:r>
            <a:br>
              <a:rPr lang="en-US" altLang="en-US" sz="2000" dirty="0">
                <a:solidFill>
                  <a:srgbClr val="FF0000"/>
                </a:solidFill>
                <a:latin typeface="Palatino Linotype" pitchFamily="18" charset="0"/>
                <a:cs typeface="Times New Roman" panose="02020603050405020304" pitchFamily="18" charset="0"/>
              </a:rPr>
            </a:br>
            <a:endParaRPr lang="en-US" altLang="en-US" sz="2000" dirty="0">
              <a:solidFill>
                <a:srgbClr val="FF0000"/>
              </a:solidFill>
              <a:latin typeface="Palatino Linotype" pitchFamily="18" charset="0"/>
              <a:cs typeface="Times New Roman" panose="02020603050405020304" pitchFamily="18" charset="0"/>
            </a:endParaRPr>
          </a:p>
          <a:p>
            <a:pPr eaLnBrk="1" hangingPunct="1">
              <a:buFont typeface="Wingdings" panose="05000000000000000000" pitchFamily="2" charset="2"/>
              <a:buChar char="§"/>
              <a:defRPr/>
            </a:pPr>
            <a:r>
              <a:rPr lang="en-US" altLang="en-US" sz="2000" dirty="0">
                <a:latin typeface="Palatino Linotype" pitchFamily="18" charset="0"/>
                <a:cs typeface="Times New Roman" panose="02020603050405020304" pitchFamily="18" charset="0"/>
              </a:rPr>
              <a:t>    Company repurchase of stock</a:t>
            </a:r>
            <a:r>
              <a:rPr lang="en-US" altLang="en-US" sz="2000" dirty="0">
                <a:solidFill>
                  <a:srgbClr val="FF0000"/>
                </a:solidFill>
                <a:latin typeface="Palatino Linotype" pitchFamily="18" charset="0"/>
                <a:cs typeface="Times New Roman" panose="02020603050405020304" pitchFamily="18" charset="0"/>
              </a:rPr>
              <a:t/>
            </a:r>
            <a:br>
              <a:rPr lang="en-US" altLang="en-US" sz="2000" dirty="0">
                <a:solidFill>
                  <a:srgbClr val="FF0000"/>
                </a:solidFill>
                <a:latin typeface="Palatino Linotype" pitchFamily="18" charset="0"/>
                <a:cs typeface="Times New Roman" panose="02020603050405020304" pitchFamily="18" charset="0"/>
              </a:rPr>
            </a:br>
            <a:endParaRPr lang="en-US" altLang="en-US" sz="2000" dirty="0">
              <a:solidFill>
                <a:srgbClr val="FF0000"/>
              </a:solidFill>
              <a:latin typeface="Palatino Linotype" pitchFamily="18" charset="0"/>
              <a:cs typeface="Times New Roman" panose="02020603050405020304" pitchFamily="18" charset="0"/>
            </a:endParaRPr>
          </a:p>
          <a:p>
            <a:pPr eaLnBrk="1" hangingPunct="1">
              <a:buFont typeface="Wingdings" panose="05000000000000000000" pitchFamily="2" charset="2"/>
              <a:buChar char="§"/>
              <a:defRPr/>
            </a:pPr>
            <a:r>
              <a:rPr lang="en-US" altLang="en-US" sz="2000" dirty="0">
                <a:latin typeface="Palatino Linotype" pitchFamily="18" charset="0"/>
                <a:cs typeface="Times New Roman" panose="02020603050405020304" pitchFamily="18" charset="0"/>
              </a:rPr>
              <a:t>    Public/Private Equity Sale  (including Initial Public Offering)</a:t>
            </a:r>
            <a:endParaRPr lang="en-US" altLang="en-US" sz="2000" dirty="0">
              <a:solidFill>
                <a:srgbClr val="FF0000"/>
              </a:solidFill>
              <a:latin typeface="Palatino Linotype"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ChangeArrowheads="1"/>
          </p:cNvSpPr>
          <p:nvPr/>
        </p:nvSpPr>
        <p:spPr bwMode="auto">
          <a:xfrm>
            <a:off x="2743200" y="381000"/>
            <a:ext cx="3581400" cy="584200"/>
          </a:xfrm>
          <a:prstGeom prst="rect">
            <a:avLst/>
          </a:prstGeom>
          <a:noFill/>
          <a:ln w="9525">
            <a:noFill/>
            <a:miter lim="800000"/>
            <a:headEnd/>
            <a:tailEnd/>
          </a:ln>
        </p:spPr>
        <p:txBody>
          <a:bodyPr>
            <a:spAutoFit/>
          </a:bodyPr>
          <a:lstStyle/>
          <a:p>
            <a:pPr algn="ctr"/>
            <a:r>
              <a:rPr lang="en-US" altLang="en-US" sz="3200" b="1">
                <a:latin typeface="Georgia" pitchFamily="18" charset="0"/>
              </a:rPr>
              <a:t>Team</a:t>
            </a:r>
          </a:p>
        </p:txBody>
      </p:sp>
      <p:sp>
        <p:nvSpPr>
          <p:cNvPr id="29699" name="Rectangle 2"/>
          <p:cNvSpPr>
            <a:spLocks noChangeArrowheads="1"/>
          </p:cNvSpPr>
          <p:nvPr/>
        </p:nvSpPr>
        <p:spPr bwMode="auto">
          <a:xfrm>
            <a:off x="228600" y="1611313"/>
            <a:ext cx="8686800" cy="2732087"/>
          </a:xfrm>
          <a:prstGeom prst="rect">
            <a:avLst/>
          </a:prstGeom>
          <a:noFill/>
          <a:ln w="9525">
            <a:noFill/>
            <a:miter lim="800000"/>
            <a:headEnd/>
            <a:tailEnd/>
          </a:ln>
        </p:spPr>
        <p:txBody>
          <a:bodyPr>
            <a:spAutoFit/>
          </a:bodyPr>
          <a:lstStyle/>
          <a:p>
            <a:pPr marL="342900" indent="-342900">
              <a:lnSpc>
                <a:spcPct val="120000"/>
              </a:lnSpc>
              <a:spcBef>
                <a:spcPct val="75000"/>
              </a:spcBef>
            </a:pPr>
            <a:r>
              <a:rPr lang="en-US" altLang="en-US" sz="1600">
                <a:latin typeface="Palatino Linotype" pitchFamily="18" charset="0"/>
                <a:cs typeface="Times New Roman" pitchFamily="18" charset="0"/>
              </a:rPr>
              <a:t>Michael Allen, Founder and CEO</a:t>
            </a:r>
            <a:br>
              <a:rPr lang="en-US" altLang="en-US" sz="1600">
                <a:latin typeface="Palatino Linotype" pitchFamily="18" charset="0"/>
                <a:cs typeface="Times New Roman" pitchFamily="18" charset="0"/>
              </a:rPr>
            </a:br>
            <a:r>
              <a:rPr lang="en-US" altLang="en-US" sz="1600">
                <a:latin typeface="Palatino Linotype" pitchFamily="18" charset="0"/>
                <a:cs typeface="Times New Roman" pitchFamily="18" charset="0"/>
              </a:rPr>
              <a:t>Mr. Allen has over thirty years of experience as entrepreneur, founder, board director, and management in biotechnology, pharmaceutical and medical devices in the areas of research, development and marketing. Mr. Allen has demonstrated success as the founder of three companies and has 24 patents issued in pharmaceuticals in the microvascular relaxants and adipose tissue modifier areas. He was CEO of International Medical Innovations, Inc., Birmingham, AL, which obtained a licensing contract with Pharamacia for a micro vascular relaxant with an upfront payment of $5M before it was sold to a set of investors.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ChangeArrowheads="1"/>
          </p:cNvSpPr>
          <p:nvPr/>
        </p:nvSpPr>
        <p:spPr bwMode="auto">
          <a:xfrm>
            <a:off x="2743200" y="381000"/>
            <a:ext cx="3581400" cy="584200"/>
          </a:xfrm>
          <a:prstGeom prst="rect">
            <a:avLst/>
          </a:prstGeom>
          <a:noFill/>
          <a:ln w="9525">
            <a:noFill/>
            <a:miter lim="800000"/>
            <a:headEnd/>
            <a:tailEnd/>
          </a:ln>
        </p:spPr>
        <p:txBody>
          <a:bodyPr>
            <a:spAutoFit/>
          </a:bodyPr>
          <a:lstStyle/>
          <a:p>
            <a:pPr algn="ctr"/>
            <a:r>
              <a:rPr lang="en-US" altLang="en-US" sz="3200" b="1">
                <a:latin typeface="Georgia" pitchFamily="18" charset="0"/>
              </a:rPr>
              <a:t>Team</a:t>
            </a:r>
          </a:p>
        </p:txBody>
      </p:sp>
      <p:sp>
        <p:nvSpPr>
          <p:cNvPr id="30723" name="Rectangle 2"/>
          <p:cNvSpPr>
            <a:spLocks noChangeArrowheads="1"/>
          </p:cNvSpPr>
          <p:nvPr/>
        </p:nvSpPr>
        <p:spPr bwMode="auto">
          <a:xfrm>
            <a:off x="228600" y="1385888"/>
            <a:ext cx="8686800" cy="4597400"/>
          </a:xfrm>
          <a:prstGeom prst="rect">
            <a:avLst/>
          </a:prstGeom>
          <a:noFill/>
          <a:ln w="9525">
            <a:noFill/>
            <a:miter lim="800000"/>
            <a:headEnd/>
            <a:tailEnd/>
          </a:ln>
        </p:spPr>
        <p:txBody>
          <a:bodyPr>
            <a:spAutoFit/>
          </a:bodyPr>
          <a:lstStyle/>
          <a:p>
            <a:pPr marL="342900" indent="-342900">
              <a:lnSpc>
                <a:spcPct val="120000"/>
              </a:lnSpc>
              <a:spcBef>
                <a:spcPct val="75000"/>
              </a:spcBef>
            </a:pPr>
            <a:r>
              <a:rPr lang="en-US" altLang="en-US" sz="1600">
                <a:latin typeface="Palatino Linotype" pitchFamily="18" charset="0"/>
                <a:cs typeface="Times New Roman" pitchFamily="18" charset="0"/>
              </a:rPr>
              <a:t>Roger A.Laine, Ph.D., President</a:t>
            </a:r>
            <a:br>
              <a:rPr lang="en-US" altLang="en-US" sz="1600">
                <a:latin typeface="Palatino Linotype" pitchFamily="18" charset="0"/>
                <a:cs typeface="Times New Roman" pitchFamily="18" charset="0"/>
              </a:rPr>
            </a:br>
            <a:r>
              <a:rPr lang="en-US" altLang="en-US" sz="1600">
                <a:latin typeface="Palatino Linotype" pitchFamily="18" charset="0"/>
                <a:cs typeface="Times New Roman" pitchFamily="18" charset="0"/>
              </a:rPr>
              <a:t>Dr. Laine holds a B.A. in Chemistry from the University of Minnesota and a Ph.D. in Biochemistry from Rice University in Houston, TX. He is currently Professor of Biochemistry and Molecular Biology at Louisiana State University. He is a member of the American Chemical Society, Society for Glycobiology, American Society of Biological Chemists, and American Society for Mass Spectrometry. He was Chief Scientist for Glycomed, Inc. from founding through a $150M IPO in 3 years. (now NASDAQ LGND) </a:t>
            </a:r>
          </a:p>
          <a:p>
            <a:pPr marL="342900" indent="-342900">
              <a:lnSpc>
                <a:spcPct val="120000"/>
              </a:lnSpc>
              <a:spcBef>
                <a:spcPct val="75000"/>
              </a:spcBef>
              <a:buFont typeface="Wingdings" pitchFamily="2" charset="2"/>
              <a:buChar char="§"/>
            </a:pPr>
            <a:endParaRPr lang="en-US" altLang="en-US" sz="1600">
              <a:latin typeface="Palatino Linotype" pitchFamily="18" charset="0"/>
              <a:cs typeface="Times New Roman" pitchFamily="18" charset="0"/>
            </a:endParaRPr>
          </a:p>
          <a:p>
            <a:pPr marL="342900" indent="-342900">
              <a:lnSpc>
                <a:spcPct val="120000"/>
              </a:lnSpc>
              <a:spcBef>
                <a:spcPct val="75000"/>
              </a:spcBef>
            </a:pPr>
            <a:r>
              <a:rPr lang="en-US" altLang="en-US" sz="1600">
                <a:latin typeface="Palatino Linotype" pitchFamily="18" charset="0"/>
                <a:cs typeface="Times New Roman" pitchFamily="18" charset="0"/>
              </a:rPr>
              <a:t>Tino Unlap, Ph.D. , Chief Operating Officer </a:t>
            </a:r>
            <a:br>
              <a:rPr lang="en-US" altLang="en-US" sz="1600">
                <a:latin typeface="Palatino Linotype" pitchFamily="18" charset="0"/>
                <a:cs typeface="Times New Roman" pitchFamily="18" charset="0"/>
              </a:rPr>
            </a:br>
            <a:r>
              <a:rPr lang="en-US" altLang="en-US" sz="1600">
                <a:latin typeface="Palatino Linotype" pitchFamily="18" charset="0"/>
                <a:cs typeface="Times New Roman" pitchFamily="18" charset="0"/>
              </a:rPr>
              <a:t>Dr. Unlap holds a BS and MS in Chemistry and Biology from Western Kentucky University and a Ph.D.from Kansas State University and Post-doc work at University of Alabama, Birmingham in Hematology and Oncology. He is currently Professor of Chemistry at the University of Alabama, Birmingham and director of the masters program in Biotechnology.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1" descr="C:\Users\User\AppData\Local\Microsoft\Windows\INetCache\Content.Outlook\857EH68I\Bright Idea -  Glygon Pharma (2).jpg"/>
          <p:cNvPicPr>
            <a:picLocks noChangeAspect="1" noChangeArrowheads="1"/>
          </p:cNvPicPr>
          <p:nvPr/>
        </p:nvPicPr>
        <p:blipFill>
          <a:blip r:embed="rId2" cstate="print"/>
          <a:srcRect/>
          <a:stretch>
            <a:fillRect/>
          </a:stretch>
        </p:blipFill>
        <p:spPr bwMode="auto">
          <a:xfrm>
            <a:off x="2514600" y="990600"/>
            <a:ext cx="3641725" cy="2438400"/>
          </a:xfrm>
          <a:prstGeom prst="rect">
            <a:avLst/>
          </a:prstGeom>
          <a:noFill/>
          <a:ln w="9525">
            <a:noFill/>
            <a:miter lim="800000"/>
            <a:headEnd/>
            <a:tailEnd/>
          </a:ln>
        </p:spPr>
      </p:pic>
      <p:sp>
        <p:nvSpPr>
          <p:cNvPr id="31747" name="TextBox 3"/>
          <p:cNvSpPr txBox="1">
            <a:spLocks noChangeArrowheads="1"/>
          </p:cNvSpPr>
          <p:nvPr/>
        </p:nvSpPr>
        <p:spPr bwMode="auto">
          <a:xfrm>
            <a:off x="2413000" y="4038600"/>
            <a:ext cx="4133850" cy="1754188"/>
          </a:xfrm>
          <a:prstGeom prst="rect">
            <a:avLst/>
          </a:prstGeom>
          <a:noFill/>
          <a:ln w="9525">
            <a:noFill/>
            <a:miter lim="800000"/>
            <a:headEnd/>
            <a:tailEnd/>
          </a:ln>
        </p:spPr>
        <p:txBody>
          <a:bodyPr>
            <a:spAutoFit/>
          </a:bodyPr>
          <a:lstStyle/>
          <a:p>
            <a:pPr algn="ctr"/>
            <a:r>
              <a:rPr lang="en-US" dirty="0">
                <a:latin typeface="Palatino Linotype" pitchFamily="18" charset="0"/>
              </a:rPr>
              <a:t>For further information, please contact</a:t>
            </a:r>
            <a:br>
              <a:rPr lang="en-US" dirty="0">
                <a:latin typeface="Palatino Linotype" pitchFamily="18" charset="0"/>
              </a:rPr>
            </a:br>
            <a:endParaRPr lang="en-US" dirty="0">
              <a:latin typeface="Palatino Linotype" pitchFamily="18" charset="0"/>
            </a:endParaRPr>
          </a:p>
          <a:p>
            <a:pPr algn="ctr"/>
            <a:r>
              <a:rPr lang="en-US" dirty="0">
                <a:latin typeface="Palatino Linotype" pitchFamily="18" charset="0"/>
              </a:rPr>
              <a:t>Mike Allen</a:t>
            </a:r>
          </a:p>
          <a:p>
            <a:pPr algn="ctr"/>
            <a:r>
              <a:rPr lang="en-US" dirty="0">
                <a:solidFill>
                  <a:srgbClr val="002060"/>
                </a:solidFill>
                <a:latin typeface="Palatino Linotype" pitchFamily="18" charset="0"/>
                <a:hlinkClick r:id="rId3"/>
              </a:rPr>
              <a:t>mallen@glyconpharma.com</a:t>
            </a:r>
            <a:endParaRPr lang="en-US" dirty="0">
              <a:solidFill>
                <a:srgbClr val="002060"/>
              </a:solidFill>
              <a:latin typeface="Palatino Linotype" pitchFamily="18" charset="0"/>
            </a:endParaRPr>
          </a:p>
          <a:p>
            <a:pPr algn="ctr"/>
            <a:r>
              <a:rPr lang="en-US" dirty="0">
                <a:latin typeface="Palatino Linotype" pitchFamily="18" charset="0"/>
              </a:rPr>
              <a:t>Web site:  www.glyconpharma.com</a:t>
            </a:r>
          </a:p>
          <a:p>
            <a:pPr algn="ctr"/>
            <a:endParaRPr lang="en-US" dirty="0">
              <a:latin typeface="Palatino Linotyp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838200" y="381000"/>
            <a:ext cx="7543800" cy="584200"/>
          </a:xfrm>
          <a:prstGeom prst="rect">
            <a:avLst/>
          </a:prstGeom>
          <a:noFill/>
          <a:ln w="9525">
            <a:noFill/>
            <a:miter lim="800000"/>
            <a:headEnd/>
            <a:tailEnd/>
          </a:ln>
        </p:spPr>
        <p:txBody>
          <a:bodyPr>
            <a:spAutoFit/>
          </a:bodyPr>
          <a:lstStyle/>
          <a:p>
            <a:pPr algn="ctr"/>
            <a:r>
              <a:rPr lang="en-US" altLang="en-US" sz="3200" b="1" dirty="0">
                <a:latin typeface="Palatino Linotype" pitchFamily="18" charset="0"/>
              </a:rPr>
              <a:t>Summary</a:t>
            </a:r>
          </a:p>
        </p:txBody>
      </p:sp>
      <p:sp>
        <p:nvSpPr>
          <p:cNvPr id="15363" name="Rectangle 2"/>
          <p:cNvSpPr>
            <a:spLocks noChangeArrowheads="1"/>
          </p:cNvSpPr>
          <p:nvPr/>
        </p:nvSpPr>
        <p:spPr bwMode="auto">
          <a:xfrm>
            <a:off x="838200" y="3784600"/>
            <a:ext cx="7239000" cy="2235200"/>
          </a:xfrm>
          <a:prstGeom prst="rect">
            <a:avLst/>
          </a:prstGeom>
          <a:noFill/>
          <a:ln w="9525">
            <a:noFill/>
            <a:miter lim="800000"/>
            <a:headEnd/>
            <a:tailEnd/>
          </a:ln>
        </p:spPr>
        <p:txBody>
          <a:bodyPr>
            <a:spAutoFit/>
          </a:bodyPr>
          <a:lstStyle/>
          <a:p>
            <a:pPr marL="342900" indent="-342900">
              <a:lnSpc>
                <a:spcPct val="120000"/>
              </a:lnSpc>
              <a:spcBef>
                <a:spcPct val="75000"/>
              </a:spcBef>
              <a:buFont typeface="Wingdings" pitchFamily="2" charset="2"/>
              <a:buChar char="§"/>
            </a:pPr>
            <a:r>
              <a:rPr lang="en-US" altLang="en-US" sz="1600" b="1" dirty="0">
                <a:latin typeface="Palatino Linotype" pitchFamily="18" charset="0"/>
                <a:cs typeface="Times New Roman" pitchFamily="18" charset="0"/>
              </a:rPr>
              <a:t>Reversal and elimination of Parkinson’s symptoms</a:t>
            </a:r>
            <a:r>
              <a:rPr lang="en-US" altLang="en-US" sz="1600" dirty="0">
                <a:latin typeface="Palatino Linotype" pitchFamily="18" charset="0"/>
                <a:cs typeface="Times New Roman" pitchFamily="18" charset="0"/>
              </a:rPr>
              <a:t> in 3 different rodent model studies at Baylor and marmoset model study U of Wisconsin.</a:t>
            </a:r>
          </a:p>
          <a:p>
            <a:pPr marL="342900" indent="-342900">
              <a:lnSpc>
                <a:spcPct val="120000"/>
              </a:lnSpc>
              <a:spcBef>
                <a:spcPct val="75000"/>
              </a:spcBef>
              <a:buFont typeface="Wingdings" pitchFamily="2" charset="2"/>
              <a:buChar char="§"/>
            </a:pPr>
            <a:r>
              <a:rPr lang="en-US" altLang="en-US" sz="1600" b="1" dirty="0">
                <a:latin typeface="Palatino Linotype" pitchFamily="18" charset="0"/>
                <a:cs typeface="Times New Roman" pitchFamily="18" charset="0"/>
              </a:rPr>
              <a:t>Very Long washout period </a:t>
            </a:r>
            <a:r>
              <a:rPr lang="en-US" altLang="en-US" sz="1600" dirty="0">
                <a:latin typeface="Palatino Linotype" pitchFamily="18" charset="0"/>
                <a:cs typeface="Times New Roman" pitchFamily="18" charset="0"/>
              </a:rPr>
              <a:t>compared to current therapies which may result in the reduction or elimination of On/Off fluctuations.</a:t>
            </a:r>
          </a:p>
          <a:p>
            <a:pPr marL="342900" indent="-342900">
              <a:lnSpc>
                <a:spcPct val="120000"/>
              </a:lnSpc>
              <a:spcBef>
                <a:spcPct val="75000"/>
              </a:spcBef>
              <a:buFont typeface="Wingdings" pitchFamily="2" charset="2"/>
              <a:buChar char="§"/>
            </a:pPr>
            <a:r>
              <a:rPr lang="en-US" altLang="en-US" sz="1600" b="1" dirty="0">
                <a:latin typeface="Palatino Linotype" pitchFamily="18" charset="0"/>
                <a:cs typeface="Times New Roman" pitchFamily="18" charset="0"/>
              </a:rPr>
              <a:t>No adverse events observed </a:t>
            </a:r>
            <a:r>
              <a:rPr lang="en-US" altLang="en-US" sz="1600" dirty="0">
                <a:latin typeface="Palatino Linotype" pitchFamily="18" charset="0"/>
                <a:cs typeface="Times New Roman" pitchFamily="18" charset="0"/>
              </a:rPr>
              <a:t>in the rodent model or marmoset model studies and no Levodopa Induced Dyskinesia, LID.</a:t>
            </a:r>
          </a:p>
        </p:txBody>
      </p:sp>
      <p:sp>
        <p:nvSpPr>
          <p:cNvPr id="15364" name="Rectangle 1"/>
          <p:cNvSpPr>
            <a:spLocks noChangeArrowheads="1"/>
          </p:cNvSpPr>
          <p:nvPr/>
        </p:nvSpPr>
        <p:spPr bwMode="auto">
          <a:xfrm>
            <a:off x="762000" y="1066800"/>
            <a:ext cx="7696200" cy="3293209"/>
          </a:xfrm>
          <a:prstGeom prst="rect">
            <a:avLst/>
          </a:prstGeom>
          <a:noFill/>
          <a:ln w="9525">
            <a:noFill/>
            <a:miter lim="800000"/>
            <a:headEnd/>
            <a:tailEnd/>
          </a:ln>
        </p:spPr>
        <p:txBody>
          <a:bodyPr>
            <a:spAutoFit/>
          </a:bodyPr>
          <a:lstStyle/>
          <a:p>
            <a:pPr algn="just"/>
            <a:r>
              <a:rPr lang="en-US" altLang="en-US" sz="1600" dirty="0">
                <a:latin typeface="Palatino Linotype" pitchFamily="18" charset="0"/>
              </a:rPr>
              <a:t>GlyconPharma has developed a dopamine glycoconjugate, IPX-750, that has shown superior advantages over current therapies used in the treatment of symptoms for Parkinson’s disease and also for other dopamine deficiency indications.</a:t>
            </a:r>
            <a:br>
              <a:rPr lang="en-US" altLang="en-US" sz="1600" dirty="0">
                <a:latin typeface="Palatino Linotype" pitchFamily="18" charset="0"/>
              </a:rPr>
            </a:br>
            <a:r>
              <a:rPr lang="en-US" altLang="en-US" sz="1600" dirty="0">
                <a:latin typeface="Palatino Linotype" pitchFamily="18" charset="0"/>
              </a:rPr>
              <a:t/>
            </a:r>
            <a:br>
              <a:rPr lang="en-US" altLang="en-US" sz="1600" dirty="0">
                <a:latin typeface="Palatino Linotype" pitchFamily="18" charset="0"/>
              </a:rPr>
            </a:br>
            <a:r>
              <a:rPr lang="en-US" altLang="en-US" sz="1600" dirty="0">
                <a:latin typeface="Palatino Linotype" pitchFamily="18" charset="0"/>
              </a:rPr>
              <a:t>IPX-750 facilitates dopamine itself in crossing the Blood Brain Barrier. IPX-750 has shown superior efficacy and no observed side effects when compared with the gold standard, Levodopa, in the reversal and elimination of Parkinson’s disease symptoms.</a:t>
            </a:r>
          </a:p>
          <a:p>
            <a:pPr algn="just"/>
            <a:endParaRPr lang="en-US" altLang="en-US" sz="1600" dirty="0">
              <a:latin typeface="Palatino Linotype" pitchFamily="18" charset="0"/>
            </a:endParaRPr>
          </a:p>
          <a:p>
            <a:pPr algn="just"/>
            <a:r>
              <a:rPr lang="en-US" altLang="en-US" sz="1600" b="1" u="sng" dirty="0">
                <a:highlight>
                  <a:srgbClr val="FFFF00"/>
                </a:highlight>
                <a:latin typeface="Palatino Linotype" pitchFamily="18" charset="0"/>
              </a:rPr>
              <a:t>IPX-750 is preparing for human trials</a:t>
            </a:r>
            <a:r>
              <a:rPr lang="en-US" altLang="en-US" sz="1600" dirty="0">
                <a:highlight>
                  <a:srgbClr val="FFFF00"/>
                </a:highlight>
                <a:latin typeface="Palatino Linotype" pitchFamily="18" charset="0"/>
              </a:rPr>
              <a:t> </a:t>
            </a:r>
            <a:r>
              <a:rPr lang="en-US" altLang="en-US" sz="1600" dirty="0">
                <a:latin typeface="Palatino Linotype" pitchFamily="18" charset="0"/>
              </a:rPr>
              <a:t>and has already shown:</a:t>
            </a:r>
          </a:p>
          <a:p>
            <a:pPr algn="just"/>
            <a:endParaRPr lang="en-US" altLang="en-US" sz="1600" dirty="0">
              <a:latin typeface="Palatino Linotype" pitchFamily="18" charset="0"/>
            </a:endParaRPr>
          </a:p>
          <a:p>
            <a:pPr algn="just"/>
            <a:endParaRPr lang="en-US" altLang="en-US" sz="1600" dirty="0">
              <a:latin typeface="Palatino Linotype" pitchFamily="18" charset="0"/>
            </a:endParaRPr>
          </a:p>
          <a:p>
            <a:pPr algn="just"/>
            <a:endParaRPr lang="en-US" altLang="en-US" sz="1600" dirty="0">
              <a:latin typeface="Palatino Linotyp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ChangeArrowheads="1"/>
          </p:cNvSpPr>
          <p:nvPr/>
        </p:nvSpPr>
        <p:spPr bwMode="auto">
          <a:xfrm>
            <a:off x="838200" y="381000"/>
            <a:ext cx="7543800" cy="584200"/>
          </a:xfrm>
          <a:prstGeom prst="rect">
            <a:avLst/>
          </a:prstGeom>
          <a:noFill/>
          <a:ln w="9525">
            <a:noFill/>
            <a:miter lim="800000"/>
            <a:headEnd/>
            <a:tailEnd/>
          </a:ln>
        </p:spPr>
        <p:txBody>
          <a:bodyPr>
            <a:spAutoFit/>
          </a:bodyPr>
          <a:lstStyle/>
          <a:p>
            <a:pPr algn="ctr"/>
            <a:r>
              <a:rPr lang="en-US" altLang="en-US" sz="3200" b="1">
                <a:latin typeface="Palatino Linotype" pitchFamily="18" charset="0"/>
              </a:rPr>
              <a:t>IPX-750 Clinical Studies Summary</a:t>
            </a:r>
          </a:p>
        </p:txBody>
      </p:sp>
      <p:sp>
        <p:nvSpPr>
          <p:cNvPr id="17411" name="Rectangle 2"/>
          <p:cNvSpPr>
            <a:spLocks noChangeArrowheads="1"/>
          </p:cNvSpPr>
          <p:nvPr/>
        </p:nvSpPr>
        <p:spPr bwMode="auto">
          <a:xfrm>
            <a:off x="838200" y="1066800"/>
            <a:ext cx="8305800" cy="5447645"/>
          </a:xfrm>
          <a:prstGeom prst="rect">
            <a:avLst/>
          </a:prstGeom>
          <a:noFill/>
          <a:ln w="9525">
            <a:noFill/>
            <a:miter lim="800000"/>
            <a:headEnd/>
            <a:tailEnd/>
          </a:ln>
        </p:spPr>
        <p:txBody>
          <a:bodyPr>
            <a:spAutoFit/>
          </a:bodyPr>
          <a:lstStyle/>
          <a:p>
            <a:pPr marL="342900" indent="-342900">
              <a:lnSpc>
                <a:spcPct val="120000"/>
              </a:lnSpc>
              <a:spcBef>
                <a:spcPct val="75000"/>
              </a:spcBef>
              <a:buFont typeface="Wingdings" pitchFamily="2" charset="2"/>
              <a:buChar char="§"/>
            </a:pPr>
            <a:r>
              <a:rPr lang="en-US" altLang="en-US" sz="1600" b="1" dirty="0">
                <a:latin typeface="Palatino Linotype" pitchFamily="18" charset="0"/>
                <a:cs typeface="Times New Roman" pitchFamily="18" charset="0"/>
              </a:rPr>
              <a:t>Marmoset Model Studies –University of Wisconsin</a:t>
            </a:r>
            <a:br>
              <a:rPr lang="en-US" altLang="en-US" sz="1600" b="1" dirty="0">
                <a:latin typeface="Palatino Linotype" pitchFamily="18" charset="0"/>
                <a:cs typeface="Times New Roman" pitchFamily="18" charset="0"/>
              </a:rPr>
            </a:br>
            <a:r>
              <a:rPr lang="en-US" altLang="en-US" sz="1600" dirty="0">
                <a:latin typeface="Palatino Linotype" pitchFamily="18" charset="0"/>
                <a:cs typeface="Times New Roman" pitchFamily="18" charset="0"/>
              </a:rPr>
              <a:t>IPX-750 has shown </a:t>
            </a:r>
            <a:r>
              <a:rPr lang="en-US" altLang="en-US" sz="1600" u="sng" dirty="0">
                <a:latin typeface="Palatino Linotype" pitchFamily="18" charset="0"/>
                <a:cs typeface="Times New Roman" pitchFamily="18" charset="0"/>
              </a:rPr>
              <a:t>elimination or decrease of symptoms in marmoset model studies</a:t>
            </a:r>
            <a:endParaRPr lang="en-US" altLang="en-US" sz="1600" dirty="0">
              <a:latin typeface="Palatino Linotype" pitchFamily="18" charset="0"/>
              <a:cs typeface="Times New Roman" pitchFamily="18" charset="0"/>
            </a:endParaRPr>
          </a:p>
          <a:p>
            <a:pPr marL="342900" indent="-342900">
              <a:lnSpc>
                <a:spcPct val="120000"/>
              </a:lnSpc>
              <a:spcBef>
                <a:spcPct val="75000"/>
              </a:spcBef>
              <a:buFont typeface="Wingdings" pitchFamily="2" charset="2"/>
              <a:buChar char="§"/>
            </a:pPr>
            <a:r>
              <a:rPr lang="en-US" altLang="en-US" sz="1600" b="1" dirty="0">
                <a:latin typeface="Palatino Linotype" pitchFamily="18" charset="0"/>
                <a:cs typeface="Times New Roman" pitchFamily="18" charset="0"/>
              </a:rPr>
              <a:t>Alpha-Synuclein - UAB/Mayo Jacksonville</a:t>
            </a:r>
            <a:br>
              <a:rPr lang="en-US" altLang="en-US" sz="1600" b="1" dirty="0">
                <a:latin typeface="Palatino Linotype" pitchFamily="18" charset="0"/>
                <a:cs typeface="Times New Roman" pitchFamily="18" charset="0"/>
              </a:rPr>
            </a:br>
            <a:r>
              <a:rPr lang="en-US" altLang="en-US" sz="1600" u="sng" dirty="0">
                <a:latin typeface="Palatino Linotype" pitchFamily="18" charset="0"/>
                <a:cs typeface="Times New Roman" pitchFamily="18" charset="0"/>
              </a:rPr>
              <a:t>Very significant effects in reducing and preventing the aggregation/misfolding of the alpha-synuclein protein</a:t>
            </a:r>
            <a:r>
              <a:rPr lang="en-US" altLang="en-US" sz="1600" dirty="0">
                <a:latin typeface="Palatino Linotype" pitchFamily="18" charset="0"/>
                <a:cs typeface="Times New Roman" pitchFamily="18" charset="0"/>
              </a:rPr>
              <a:t>. (many PD researches believe that such misfolding may be a central cause of Parkinson’s.)  </a:t>
            </a:r>
          </a:p>
          <a:p>
            <a:pPr marL="342900" indent="-342900">
              <a:lnSpc>
                <a:spcPct val="120000"/>
              </a:lnSpc>
              <a:spcBef>
                <a:spcPct val="75000"/>
              </a:spcBef>
              <a:buFont typeface="Wingdings" pitchFamily="2" charset="2"/>
              <a:buChar char="§"/>
            </a:pPr>
            <a:r>
              <a:rPr lang="en-US" altLang="en-US" sz="1600" b="1" dirty="0">
                <a:latin typeface="Palatino Linotype" pitchFamily="18" charset="0"/>
                <a:cs typeface="Times New Roman" pitchFamily="18" charset="0"/>
              </a:rPr>
              <a:t>Blood Brain Barrier Testing - LSU Baton Rouge</a:t>
            </a:r>
            <a:br>
              <a:rPr lang="en-US" altLang="en-US" sz="1600" b="1" dirty="0">
                <a:latin typeface="Palatino Linotype" pitchFamily="18" charset="0"/>
                <a:cs typeface="Times New Roman" pitchFamily="18" charset="0"/>
              </a:rPr>
            </a:br>
            <a:r>
              <a:rPr lang="en-US" altLang="en-US" sz="1600" u="sng" dirty="0">
                <a:latin typeface="Palatino Linotype" pitchFamily="18" charset="0"/>
                <a:cs typeface="Times New Roman" pitchFamily="18" charset="0"/>
              </a:rPr>
              <a:t>Shown to facilitate the transport of dopamine across the Blood Brain Barrier.</a:t>
            </a:r>
          </a:p>
          <a:p>
            <a:pPr marL="342900" indent="-342900">
              <a:lnSpc>
                <a:spcPct val="120000"/>
              </a:lnSpc>
              <a:spcBef>
                <a:spcPct val="75000"/>
              </a:spcBef>
              <a:buFont typeface="Wingdings" pitchFamily="2" charset="2"/>
              <a:buChar char="§"/>
            </a:pPr>
            <a:r>
              <a:rPr lang="en-US" altLang="en-US" sz="1600" b="1" dirty="0">
                <a:latin typeface="Palatino Linotype" pitchFamily="18" charset="0"/>
                <a:cs typeface="Times New Roman" pitchFamily="18" charset="0"/>
              </a:rPr>
              <a:t>Three Different Animal Model Studies – Baylor</a:t>
            </a:r>
            <a:br>
              <a:rPr lang="en-US" altLang="en-US" sz="1600" b="1" dirty="0">
                <a:latin typeface="Palatino Linotype" pitchFamily="18" charset="0"/>
                <a:cs typeface="Times New Roman" pitchFamily="18" charset="0"/>
              </a:rPr>
            </a:br>
            <a:r>
              <a:rPr lang="en-US" altLang="en-US" sz="1600" u="sng" dirty="0" smtClean="0">
                <a:latin typeface="Palatino Linotype" pitchFamily="18" charset="0"/>
                <a:cs typeface="Times New Roman" pitchFamily="18" charset="0"/>
              </a:rPr>
              <a:t>The Reversal of </a:t>
            </a:r>
            <a:r>
              <a:rPr lang="en-US" altLang="en-US" sz="1600" u="sng" dirty="0">
                <a:latin typeface="Palatino Linotype" pitchFamily="18" charset="0"/>
                <a:cs typeface="Times New Roman" pitchFamily="18" charset="0"/>
              </a:rPr>
              <a:t>Parkinson’s symptoms </a:t>
            </a:r>
            <a:r>
              <a:rPr lang="en-US" altLang="en-US" sz="1600" dirty="0">
                <a:latin typeface="Palatino Linotype" pitchFamily="18" charset="0"/>
                <a:cs typeface="Times New Roman" pitchFamily="18" charset="0"/>
              </a:rPr>
              <a:t>in MPTP- lesioned mice, 6-hydroxydopamine-lesioned rats, and Nurr-1 gene knockout </a:t>
            </a:r>
            <a:r>
              <a:rPr lang="en-US" altLang="en-US" sz="1600" dirty="0" smtClean="0">
                <a:latin typeface="Palatino Linotype" pitchFamily="18" charset="0"/>
                <a:cs typeface="Times New Roman" pitchFamily="18" charset="0"/>
              </a:rPr>
              <a:t>mice with also long washout periods , no observed side effects, no LID and </a:t>
            </a:r>
            <a:r>
              <a:rPr lang="en-US" altLang="en-US" sz="1600" dirty="0">
                <a:latin typeface="Palatino Linotype" pitchFamily="18" charset="0"/>
                <a:cs typeface="Times New Roman" pitchFamily="18" charset="0"/>
              </a:rPr>
              <a:t>possible neuro-protective properties.</a:t>
            </a:r>
          </a:p>
          <a:p>
            <a:pPr marL="342900" indent="-342900">
              <a:lnSpc>
                <a:spcPct val="120000"/>
              </a:lnSpc>
              <a:spcBef>
                <a:spcPct val="75000"/>
              </a:spcBef>
              <a:buFont typeface="Wingdings" pitchFamily="2" charset="2"/>
              <a:buChar char="§"/>
            </a:pPr>
            <a:r>
              <a:rPr lang="en-US" altLang="en-US" sz="1600" b="1" dirty="0">
                <a:latin typeface="Palatino Linotype" pitchFamily="18" charset="0"/>
                <a:cs typeface="Times New Roman" pitchFamily="18" charset="0"/>
              </a:rPr>
              <a:t>Binding Studies - University of Toronto</a:t>
            </a:r>
            <a:br>
              <a:rPr lang="en-US" altLang="en-US" sz="1600" b="1" dirty="0">
                <a:latin typeface="Palatino Linotype" pitchFamily="18" charset="0"/>
                <a:cs typeface="Times New Roman" pitchFamily="18" charset="0"/>
              </a:rPr>
            </a:br>
            <a:r>
              <a:rPr lang="en-US" altLang="en-US" sz="1600" u="sng" dirty="0">
                <a:latin typeface="Palatino Linotype" pitchFamily="18" charset="0"/>
                <a:cs typeface="Times New Roman" pitchFamily="18" charset="0"/>
              </a:rPr>
              <a:t>Affinity for D1/D5</a:t>
            </a:r>
            <a:r>
              <a:rPr lang="en-US" altLang="en-US" sz="1600" dirty="0">
                <a:latin typeface="Palatino Linotype" pitchFamily="18" charset="0"/>
                <a:cs typeface="Times New Roman" pitchFamily="18" charset="0"/>
              </a:rPr>
              <a:t>  - believed to be a </a:t>
            </a:r>
            <a:r>
              <a:rPr lang="en-US" altLang="en-US" sz="1600" dirty="0" smtClean="0">
                <a:latin typeface="Palatino Linotype" pitchFamily="18" charset="0"/>
                <a:cs typeface="Times New Roman" pitchFamily="18" charset="0"/>
              </a:rPr>
              <a:t>significant </a:t>
            </a:r>
            <a:r>
              <a:rPr lang="en-US" altLang="en-US" sz="1600" dirty="0">
                <a:latin typeface="Palatino Linotype" pitchFamily="18" charset="0"/>
                <a:cs typeface="Times New Roman" pitchFamily="18" charset="0"/>
              </a:rPr>
              <a:t>advantage by many PD researchers.</a:t>
            </a:r>
          </a:p>
          <a:p>
            <a:pPr marL="342900" indent="-342900">
              <a:lnSpc>
                <a:spcPct val="120000"/>
              </a:lnSpc>
              <a:spcBef>
                <a:spcPct val="75000"/>
              </a:spcBef>
              <a:buFont typeface="Wingdings" pitchFamily="2" charset="2"/>
              <a:buChar char="§"/>
            </a:pPr>
            <a:endParaRPr lang="en-US" altLang="en-US" sz="1600" dirty="0">
              <a:latin typeface="Palatino Linotype"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838200" y="381000"/>
            <a:ext cx="7543800" cy="523220"/>
          </a:xfrm>
          <a:prstGeom prst="rect">
            <a:avLst/>
          </a:prstGeom>
          <a:noFill/>
          <a:ln w="9525">
            <a:noFill/>
            <a:miter lim="800000"/>
            <a:headEnd/>
            <a:tailEnd/>
          </a:ln>
        </p:spPr>
        <p:txBody>
          <a:bodyPr>
            <a:spAutoFit/>
          </a:bodyPr>
          <a:lstStyle/>
          <a:p>
            <a:pPr algn="ctr"/>
            <a:r>
              <a:rPr lang="en-US" altLang="en-US" sz="2800" b="1" dirty="0">
                <a:latin typeface="Palatino Linotype" pitchFamily="18" charset="0"/>
              </a:rPr>
              <a:t>Continued Development &amp; Projected Costs</a:t>
            </a:r>
          </a:p>
        </p:txBody>
      </p:sp>
      <p:sp>
        <p:nvSpPr>
          <p:cNvPr id="18435" name="Rectangle 2"/>
          <p:cNvSpPr>
            <a:spLocks noChangeArrowheads="1"/>
          </p:cNvSpPr>
          <p:nvPr/>
        </p:nvSpPr>
        <p:spPr bwMode="auto">
          <a:xfrm>
            <a:off x="838200" y="1066800"/>
            <a:ext cx="8305800" cy="4209614"/>
          </a:xfrm>
          <a:prstGeom prst="rect">
            <a:avLst/>
          </a:prstGeom>
          <a:noFill/>
          <a:ln w="9525">
            <a:noFill/>
            <a:miter lim="800000"/>
            <a:headEnd/>
            <a:tailEnd/>
          </a:ln>
        </p:spPr>
        <p:txBody>
          <a:bodyPr>
            <a:spAutoFit/>
          </a:bodyPr>
          <a:lstStyle/>
          <a:p>
            <a:pPr marL="342900" indent="-342900">
              <a:lnSpc>
                <a:spcPct val="120000"/>
              </a:lnSpc>
              <a:spcBef>
                <a:spcPct val="75000"/>
              </a:spcBef>
              <a:buFont typeface="Wingdings" pitchFamily="2" charset="2"/>
              <a:buChar char="§"/>
            </a:pPr>
            <a:r>
              <a:rPr lang="en-US" altLang="en-US" sz="1600" b="1" dirty="0">
                <a:latin typeface="Palatino Linotype" pitchFamily="18" charset="0"/>
                <a:cs typeface="Times New Roman" pitchFamily="18" charset="0"/>
              </a:rPr>
              <a:t>PK/PD Studies		                                          	$100K US</a:t>
            </a:r>
          </a:p>
          <a:p>
            <a:pPr marL="342900" indent="-342900">
              <a:lnSpc>
                <a:spcPct val="120000"/>
              </a:lnSpc>
              <a:spcBef>
                <a:spcPct val="75000"/>
              </a:spcBef>
              <a:buFont typeface="Wingdings" pitchFamily="2" charset="2"/>
              <a:buChar char="§"/>
            </a:pPr>
            <a:r>
              <a:rPr lang="en-US" altLang="en-US" sz="1600" b="1" dirty="0">
                <a:latin typeface="Palatino Linotype" pitchFamily="18" charset="0"/>
                <a:cs typeface="Times New Roman" pitchFamily="18" charset="0"/>
              </a:rPr>
              <a:t>Additional Marmoset studies                                         	$150K</a:t>
            </a:r>
          </a:p>
          <a:p>
            <a:pPr marL="342900" indent="-342900">
              <a:lnSpc>
                <a:spcPct val="120000"/>
              </a:lnSpc>
              <a:spcBef>
                <a:spcPct val="75000"/>
              </a:spcBef>
              <a:buFont typeface="Wingdings" pitchFamily="2" charset="2"/>
              <a:buChar char="§"/>
            </a:pPr>
            <a:r>
              <a:rPr lang="en-US" altLang="en-US" sz="1600" b="1" dirty="0">
                <a:latin typeface="Palatino Linotype" pitchFamily="18" charset="0"/>
                <a:cs typeface="Times New Roman" pitchFamily="18" charset="0"/>
              </a:rPr>
              <a:t>Stability testing                                                                    	$25K</a:t>
            </a:r>
            <a:endParaRPr lang="en-US" altLang="en-US" sz="1600" dirty="0">
              <a:latin typeface="Palatino Linotype" pitchFamily="18" charset="0"/>
              <a:cs typeface="Times New Roman" pitchFamily="18" charset="0"/>
            </a:endParaRPr>
          </a:p>
          <a:p>
            <a:pPr marL="342900" indent="-342900">
              <a:lnSpc>
                <a:spcPct val="120000"/>
              </a:lnSpc>
              <a:spcBef>
                <a:spcPct val="75000"/>
              </a:spcBef>
              <a:buFont typeface="Wingdings" pitchFamily="2" charset="2"/>
              <a:buChar char="§"/>
            </a:pPr>
            <a:r>
              <a:rPr lang="en-US" altLang="en-US" sz="1600" b="1" dirty="0">
                <a:latin typeface="Palatino Linotype" pitchFamily="18" charset="0"/>
                <a:cs typeface="Times New Roman" pitchFamily="18" charset="0"/>
              </a:rPr>
              <a:t>Manufacturing	(CMC)	                                             	$300K</a:t>
            </a:r>
          </a:p>
          <a:p>
            <a:pPr marL="342900" indent="-342900">
              <a:lnSpc>
                <a:spcPct val="120000"/>
              </a:lnSpc>
              <a:spcBef>
                <a:spcPct val="75000"/>
              </a:spcBef>
              <a:buFont typeface="Wingdings" pitchFamily="2" charset="2"/>
              <a:buChar char="§"/>
            </a:pPr>
            <a:r>
              <a:rPr lang="en-US" altLang="en-US" sz="1600" b="1" dirty="0">
                <a:latin typeface="Palatino Linotype" pitchFamily="18" charset="0"/>
                <a:cs typeface="Times New Roman" pitchFamily="18" charset="0"/>
              </a:rPr>
              <a:t>Patent US &amp; Intl                                                                   	$75K</a:t>
            </a:r>
            <a:endParaRPr lang="en-US" altLang="en-US" sz="1600" dirty="0">
              <a:latin typeface="Palatino Linotype" pitchFamily="18" charset="0"/>
              <a:cs typeface="Times New Roman" pitchFamily="18" charset="0"/>
            </a:endParaRPr>
          </a:p>
          <a:p>
            <a:pPr marL="342900" indent="-342900">
              <a:lnSpc>
                <a:spcPct val="120000"/>
              </a:lnSpc>
              <a:spcBef>
                <a:spcPct val="75000"/>
              </a:spcBef>
              <a:buFont typeface="Wingdings" pitchFamily="2" charset="2"/>
              <a:buChar char="§"/>
            </a:pPr>
            <a:r>
              <a:rPr lang="en-US" altLang="en-US" sz="1600" b="1" dirty="0">
                <a:latin typeface="Palatino Linotype" pitchFamily="18" charset="0"/>
                <a:cs typeface="Times New Roman" pitchFamily="18" charset="0"/>
              </a:rPr>
              <a:t>Phase I meeting, writing, submission	          	$350K</a:t>
            </a:r>
          </a:p>
          <a:p>
            <a:pPr marL="342900" indent="-342900">
              <a:lnSpc>
                <a:spcPct val="120000"/>
              </a:lnSpc>
              <a:spcBef>
                <a:spcPct val="75000"/>
              </a:spcBef>
              <a:buFont typeface="Wingdings" pitchFamily="2" charset="2"/>
              <a:buChar char="§"/>
            </a:pPr>
            <a:r>
              <a:rPr lang="en-US" altLang="en-US" sz="1600" b="1" u="sng" dirty="0">
                <a:latin typeface="Palatino Linotype" pitchFamily="18" charset="0"/>
                <a:cs typeface="Times New Roman" pitchFamily="18" charset="0"/>
              </a:rPr>
              <a:t>TOTAL PHASE I PREP Submission 		$1.0 MM US</a:t>
            </a:r>
            <a:endParaRPr lang="en-US" altLang="en-US" sz="1600" u="sng" dirty="0">
              <a:latin typeface="Palatino Linotype" pitchFamily="18" charset="0"/>
              <a:cs typeface="Times New Roman" pitchFamily="18" charset="0"/>
            </a:endParaRPr>
          </a:p>
          <a:p>
            <a:pPr marL="342900" indent="-342900">
              <a:lnSpc>
                <a:spcPct val="120000"/>
              </a:lnSpc>
              <a:spcBef>
                <a:spcPct val="75000"/>
              </a:spcBef>
              <a:buFont typeface="Wingdings" pitchFamily="2" charset="2"/>
              <a:buChar char="§"/>
            </a:pPr>
            <a:r>
              <a:rPr lang="en-US" altLang="en-US" sz="1600" b="1" dirty="0">
                <a:latin typeface="Palatino Linotype" pitchFamily="18" charset="0"/>
                <a:cs typeface="Times New Roman" pitchFamily="18" charset="0"/>
              </a:rPr>
              <a:t>Phase I execution estimate: 			$2.0 MM US</a:t>
            </a:r>
          </a:p>
          <a:p>
            <a:pPr marL="342900" indent="-342900">
              <a:lnSpc>
                <a:spcPct val="120000"/>
              </a:lnSpc>
              <a:spcBef>
                <a:spcPct val="75000"/>
              </a:spcBef>
              <a:buFont typeface="Wingdings" pitchFamily="2" charset="2"/>
              <a:buChar char="§"/>
            </a:pPr>
            <a:endParaRPr lang="en-US" altLang="en-US" sz="1600" dirty="0">
              <a:latin typeface="Palatino Linotype" pitchFamily="18" charset="0"/>
              <a:cs typeface="Times New Roman" pitchFamily="18" charset="0"/>
            </a:endParaRPr>
          </a:p>
        </p:txBody>
      </p:sp>
      <p:sp>
        <p:nvSpPr>
          <p:cNvPr id="2" name="Rectangle 1">
            <a:extLst>
              <a:ext uri="{FF2B5EF4-FFF2-40B4-BE49-F238E27FC236}">
                <a16:creationId xmlns:a16="http://schemas.microsoft.com/office/drawing/2014/main" xmlns="" id="{331F011D-CB8A-40B3-B422-04718CE79B97}"/>
              </a:ext>
            </a:extLst>
          </p:cNvPr>
          <p:cNvSpPr/>
          <p:nvPr/>
        </p:nvSpPr>
        <p:spPr>
          <a:xfrm>
            <a:off x="1066800" y="4953000"/>
            <a:ext cx="73914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spcBef>
                <a:spcPct val="75000"/>
              </a:spcBef>
            </a:pPr>
            <a:r>
              <a:rPr lang="en-US" altLang="en-US" sz="1400" b="1" dirty="0">
                <a:latin typeface="Palatino Linotype" pitchFamily="18" charset="0"/>
                <a:cs typeface="Times New Roman" pitchFamily="18" charset="0"/>
              </a:rPr>
              <a:t>Company anticipates it would be highly likely to be able to form a partnership to work with in conjunction on Phase I execution and beyond. Certainly, a successful Phase I would drive many opportunities to partner with more established Pharma corporations to conduct larger scale studies and move drug to market.</a:t>
            </a:r>
            <a:endParaRPr lang="en-US" altLang="en-US" sz="1400" dirty="0">
              <a:latin typeface="Palatino Linotype"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381000" y="152400"/>
            <a:ext cx="8305800" cy="2431435"/>
          </a:xfrm>
          <a:prstGeom prst="rect">
            <a:avLst/>
          </a:prstGeom>
          <a:noFill/>
          <a:ln w="9525">
            <a:noFill/>
            <a:miter lim="800000"/>
            <a:headEnd/>
            <a:tailEnd/>
          </a:ln>
        </p:spPr>
        <p:txBody>
          <a:bodyPr>
            <a:spAutoFit/>
          </a:bodyPr>
          <a:lstStyle/>
          <a:p>
            <a:pPr algn="ctr"/>
            <a:r>
              <a:rPr lang="en-US" altLang="en-US" sz="2800" b="1" dirty="0">
                <a:latin typeface="Palatino Linotype" pitchFamily="18" charset="0"/>
              </a:rPr>
              <a:t>Current Therapies: </a:t>
            </a:r>
          </a:p>
          <a:p>
            <a:pPr algn="ctr"/>
            <a:r>
              <a:rPr lang="en-US" altLang="en-US" sz="2800" b="1" dirty="0">
                <a:latin typeface="Palatino Linotype" pitchFamily="18" charset="0"/>
              </a:rPr>
              <a:t>Levodopa/Carbidopa &amp; Dopamine Agonist</a:t>
            </a:r>
            <a:endParaRPr lang="en-US" altLang="en-US" sz="3600" b="1" dirty="0">
              <a:latin typeface="Palatino Linotype" pitchFamily="18" charset="0"/>
            </a:endParaRPr>
          </a:p>
          <a:p>
            <a:pPr algn="ctr"/>
            <a:endParaRPr lang="en-US" altLang="en-US" sz="3200" b="1" dirty="0">
              <a:latin typeface="Georgia" pitchFamily="18" charset="0"/>
            </a:endParaRPr>
          </a:p>
          <a:p>
            <a:pPr algn="ctr"/>
            <a:endParaRPr lang="en-US" altLang="en-US" sz="3200" b="1" dirty="0">
              <a:latin typeface="Georgia" pitchFamily="18" charset="0"/>
            </a:endParaRPr>
          </a:p>
          <a:p>
            <a:pPr algn="ctr"/>
            <a:endParaRPr lang="en-US" altLang="en-US" sz="3200" dirty="0">
              <a:latin typeface="Georgia" pitchFamily="18" charset="0"/>
            </a:endParaRPr>
          </a:p>
        </p:txBody>
      </p:sp>
      <p:sp>
        <p:nvSpPr>
          <p:cNvPr id="19459" name="Rectangle 2"/>
          <p:cNvSpPr>
            <a:spLocks noChangeArrowheads="1"/>
          </p:cNvSpPr>
          <p:nvPr/>
        </p:nvSpPr>
        <p:spPr bwMode="auto">
          <a:xfrm>
            <a:off x="381000" y="2278063"/>
            <a:ext cx="8458200" cy="3416320"/>
          </a:xfrm>
          <a:prstGeom prst="rect">
            <a:avLst/>
          </a:prstGeom>
          <a:noFill/>
          <a:ln w="9525">
            <a:noFill/>
            <a:miter lim="800000"/>
            <a:headEnd/>
            <a:tailEnd/>
          </a:ln>
        </p:spPr>
        <p:txBody>
          <a:bodyPr>
            <a:spAutoFit/>
          </a:bodyPr>
          <a:lstStyle/>
          <a:p>
            <a:pPr marL="342900" indent="-342900">
              <a:buFont typeface="Wingdings" pitchFamily="2" charset="2"/>
              <a:buChar char="§"/>
            </a:pPr>
            <a:r>
              <a:rPr lang="en-US" altLang="en-US" dirty="0">
                <a:latin typeface="Palatino Linotype" pitchFamily="18" charset="0"/>
              </a:rPr>
              <a:t>All current therapies either have to be converted to dopamine or mimic dopamine to decrease the symptoms of PD.    </a:t>
            </a:r>
          </a:p>
          <a:p>
            <a:pPr marL="342900" indent="-342900">
              <a:buFont typeface="Wingdings" pitchFamily="2" charset="2"/>
              <a:buChar char="§"/>
            </a:pPr>
            <a:endParaRPr lang="en-US" altLang="en-US" dirty="0">
              <a:latin typeface="Palatino Linotype" pitchFamily="18" charset="0"/>
            </a:endParaRPr>
          </a:p>
          <a:p>
            <a:pPr marL="342900" indent="-342900">
              <a:buFont typeface="Wingdings" pitchFamily="2" charset="2"/>
              <a:buChar char="§"/>
            </a:pPr>
            <a:r>
              <a:rPr lang="en-US" altLang="en-US" dirty="0">
                <a:latin typeface="Palatino Linotype" pitchFamily="18" charset="0"/>
              </a:rPr>
              <a:t>Many patients develop LID (Levodopa Induced Dyskinesia) </a:t>
            </a:r>
          </a:p>
          <a:p>
            <a:pPr marL="342900" indent="-342900">
              <a:buFont typeface="Wingdings" pitchFamily="2" charset="2"/>
              <a:buChar char="§"/>
            </a:pPr>
            <a:endParaRPr lang="en-US" altLang="en-US" dirty="0">
              <a:latin typeface="Palatino Linotype" pitchFamily="18" charset="0"/>
            </a:endParaRPr>
          </a:p>
          <a:p>
            <a:pPr marL="342900" indent="-342900">
              <a:buFont typeface="Wingdings" pitchFamily="2" charset="2"/>
              <a:buChar char="§"/>
            </a:pPr>
            <a:r>
              <a:rPr lang="en-US" altLang="en-US" dirty="0">
                <a:latin typeface="Palatino Linotype" pitchFamily="18" charset="0"/>
              </a:rPr>
              <a:t>“On-Off” Fluctuations (switch between mobility and immobility)</a:t>
            </a:r>
          </a:p>
          <a:p>
            <a:pPr marL="342900" indent="-342900">
              <a:buFont typeface="Wingdings" pitchFamily="2" charset="2"/>
              <a:buChar char="§"/>
            </a:pPr>
            <a:endParaRPr lang="en-US" altLang="en-US" dirty="0">
              <a:latin typeface="Palatino Linotype" pitchFamily="18" charset="0"/>
            </a:endParaRPr>
          </a:p>
          <a:p>
            <a:pPr marL="342900" indent="-342900">
              <a:buFont typeface="Wingdings" pitchFamily="2" charset="2"/>
              <a:buChar char="§"/>
            </a:pPr>
            <a:r>
              <a:rPr lang="en-US" altLang="en-US" dirty="0">
                <a:latin typeface="Palatino Linotype" pitchFamily="18" charset="0"/>
              </a:rPr>
              <a:t>Lost of Efficacy</a:t>
            </a:r>
          </a:p>
          <a:p>
            <a:pPr marL="342900" indent="-342900">
              <a:buFont typeface="Wingdings" pitchFamily="2" charset="2"/>
              <a:buChar char="§"/>
            </a:pPr>
            <a:endParaRPr lang="en-US" altLang="en-US" dirty="0">
              <a:latin typeface="Palatino Linotype" pitchFamily="18" charset="0"/>
            </a:endParaRPr>
          </a:p>
          <a:p>
            <a:pPr marL="342900" indent="-342900">
              <a:buFont typeface="Wingdings" pitchFamily="2" charset="2"/>
              <a:buChar char="§"/>
            </a:pPr>
            <a:r>
              <a:rPr lang="en-US" altLang="en-US" dirty="0">
                <a:latin typeface="Palatino Linotype" pitchFamily="18" charset="0"/>
              </a:rPr>
              <a:t>Frequent Dosing</a:t>
            </a:r>
          </a:p>
          <a:p>
            <a:pPr marL="342900" indent="-342900">
              <a:buFont typeface="Wingdings" pitchFamily="2" charset="2"/>
              <a:buChar char="§"/>
            </a:pPr>
            <a:endParaRPr lang="en-US" altLang="en-US" dirty="0">
              <a:latin typeface="Palatino Linotype" pitchFamily="18" charset="0"/>
            </a:endParaRPr>
          </a:p>
          <a:p>
            <a:pPr marL="342900" indent="-342900">
              <a:buFont typeface="Wingdings" pitchFamily="2" charset="2"/>
              <a:buChar char="§"/>
            </a:pPr>
            <a:r>
              <a:rPr lang="en-US" altLang="en-US" u="sng" dirty="0">
                <a:latin typeface="Palatino Linotype" pitchFamily="18" charset="0"/>
              </a:rPr>
              <a:t>Treatments neither cure nor stop PD from advancing. </a:t>
            </a:r>
          </a:p>
        </p:txBody>
      </p:sp>
      <p:sp>
        <p:nvSpPr>
          <p:cNvPr id="19460" name="Rectangle 1"/>
          <p:cNvSpPr>
            <a:spLocks noChangeArrowheads="1"/>
          </p:cNvSpPr>
          <p:nvPr/>
        </p:nvSpPr>
        <p:spPr bwMode="auto">
          <a:xfrm>
            <a:off x="457200" y="1219200"/>
            <a:ext cx="8229600" cy="707886"/>
          </a:xfrm>
          <a:prstGeom prst="rect">
            <a:avLst/>
          </a:prstGeom>
          <a:noFill/>
          <a:ln w="9525">
            <a:noFill/>
            <a:miter lim="800000"/>
            <a:headEnd/>
            <a:tailEnd/>
          </a:ln>
        </p:spPr>
        <p:txBody>
          <a:bodyPr>
            <a:spAutoFit/>
          </a:bodyPr>
          <a:lstStyle/>
          <a:p>
            <a:pPr algn="just"/>
            <a:r>
              <a:rPr lang="en-US" altLang="en-US" sz="2000" dirty="0">
                <a:latin typeface="Palatino Linotype" pitchFamily="18" charset="0"/>
              </a:rPr>
              <a:t>IPX-750 has shown superior efficacy  over current therapies without the following disadvantages and  drawbacks:</a:t>
            </a:r>
            <a:endParaRPr lang="en-US" altLang="en-US" sz="1600" dirty="0">
              <a:latin typeface="Palatino Linotype"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ChangeArrowheads="1"/>
          </p:cNvSpPr>
          <p:nvPr/>
        </p:nvSpPr>
        <p:spPr bwMode="auto">
          <a:xfrm>
            <a:off x="838200" y="381000"/>
            <a:ext cx="7543800" cy="584200"/>
          </a:xfrm>
          <a:prstGeom prst="rect">
            <a:avLst/>
          </a:prstGeom>
          <a:noFill/>
          <a:ln w="9525">
            <a:noFill/>
            <a:miter lim="800000"/>
            <a:headEnd/>
            <a:tailEnd/>
          </a:ln>
        </p:spPr>
        <p:txBody>
          <a:bodyPr>
            <a:spAutoFit/>
          </a:bodyPr>
          <a:lstStyle/>
          <a:p>
            <a:pPr algn="ctr"/>
            <a:r>
              <a:rPr lang="en-US" altLang="en-US" sz="3200" b="1">
                <a:latin typeface="Palatino Linotype" pitchFamily="18" charset="0"/>
              </a:rPr>
              <a:t>Other Potential Applications</a:t>
            </a:r>
          </a:p>
        </p:txBody>
      </p:sp>
      <p:sp>
        <p:nvSpPr>
          <p:cNvPr id="20483" name="Rectangle 2"/>
          <p:cNvSpPr>
            <a:spLocks noChangeArrowheads="1"/>
          </p:cNvSpPr>
          <p:nvPr/>
        </p:nvSpPr>
        <p:spPr bwMode="auto">
          <a:xfrm>
            <a:off x="838200" y="1752600"/>
            <a:ext cx="8305800" cy="3462338"/>
          </a:xfrm>
          <a:prstGeom prst="rect">
            <a:avLst/>
          </a:prstGeom>
          <a:noFill/>
          <a:ln w="9525">
            <a:noFill/>
            <a:miter lim="800000"/>
            <a:headEnd/>
            <a:tailEnd/>
          </a:ln>
        </p:spPr>
        <p:txBody>
          <a:bodyPr>
            <a:spAutoFit/>
          </a:bodyPr>
          <a:lstStyle/>
          <a:p>
            <a:pPr marL="342900" indent="-342900">
              <a:lnSpc>
                <a:spcPct val="120000"/>
              </a:lnSpc>
              <a:spcBef>
                <a:spcPct val="75000"/>
              </a:spcBef>
              <a:buFont typeface="Wingdings" pitchFamily="2" charset="2"/>
              <a:buChar char="§"/>
            </a:pPr>
            <a:r>
              <a:rPr lang="en-US" altLang="en-US" sz="2000">
                <a:latin typeface="Palatino Linotype" pitchFamily="18" charset="0"/>
                <a:cs typeface="Times New Roman" pitchFamily="18" charset="0"/>
              </a:rPr>
              <a:t>Essential tremors</a:t>
            </a:r>
          </a:p>
          <a:p>
            <a:pPr marL="342900" indent="-342900">
              <a:lnSpc>
                <a:spcPct val="120000"/>
              </a:lnSpc>
              <a:spcBef>
                <a:spcPct val="75000"/>
              </a:spcBef>
              <a:buFont typeface="Wingdings" pitchFamily="2" charset="2"/>
              <a:buChar char="§"/>
            </a:pPr>
            <a:r>
              <a:rPr lang="en-US" altLang="en-US" sz="2000">
                <a:latin typeface="Palatino Linotype" pitchFamily="18" charset="0"/>
                <a:cs typeface="Times New Roman" pitchFamily="18" charset="0"/>
              </a:rPr>
              <a:t>Huntington’s Disease</a:t>
            </a:r>
          </a:p>
          <a:p>
            <a:pPr marL="342900" indent="-342900">
              <a:lnSpc>
                <a:spcPct val="120000"/>
              </a:lnSpc>
              <a:spcBef>
                <a:spcPct val="75000"/>
              </a:spcBef>
              <a:buFont typeface="Wingdings" pitchFamily="2" charset="2"/>
              <a:buChar char="§"/>
            </a:pPr>
            <a:r>
              <a:rPr lang="en-US" altLang="en-US" sz="2000">
                <a:latin typeface="Palatino Linotype" pitchFamily="18" charset="0"/>
                <a:cs typeface="Times New Roman" pitchFamily="18" charset="0"/>
              </a:rPr>
              <a:t>Addiction</a:t>
            </a:r>
          </a:p>
          <a:p>
            <a:pPr marL="342900" indent="-342900">
              <a:lnSpc>
                <a:spcPct val="120000"/>
              </a:lnSpc>
              <a:spcBef>
                <a:spcPct val="75000"/>
              </a:spcBef>
              <a:buFont typeface="Wingdings" pitchFamily="2" charset="2"/>
              <a:buChar char="§"/>
            </a:pPr>
            <a:r>
              <a:rPr lang="en-US" altLang="en-US" sz="2000">
                <a:latin typeface="Palatino Linotype" pitchFamily="18" charset="0"/>
                <a:cs typeface="Times New Roman" pitchFamily="18" charset="0"/>
              </a:rPr>
              <a:t>PTSD</a:t>
            </a:r>
          </a:p>
          <a:p>
            <a:pPr marL="342900" indent="-342900">
              <a:lnSpc>
                <a:spcPct val="120000"/>
              </a:lnSpc>
              <a:spcBef>
                <a:spcPct val="75000"/>
              </a:spcBef>
              <a:buFont typeface="Wingdings" pitchFamily="2" charset="2"/>
              <a:buChar char="§"/>
            </a:pPr>
            <a:r>
              <a:rPr lang="en-US" altLang="en-US" sz="2000">
                <a:latin typeface="Palatino Linotype" pitchFamily="18" charset="0"/>
                <a:cs typeface="Times New Roman" pitchFamily="18" charset="0"/>
              </a:rPr>
              <a:t>ADHD </a:t>
            </a:r>
          </a:p>
          <a:p>
            <a:pPr marL="342900" indent="-342900">
              <a:lnSpc>
                <a:spcPct val="120000"/>
              </a:lnSpc>
              <a:spcBef>
                <a:spcPct val="75000"/>
              </a:spcBef>
              <a:buFont typeface="Wingdings" pitchFamily="2" charset="2"/>
              <a:buChar char="§"/>
            </a:pPr>
            <a:r>
              <a:rPr lang="en-US" altLang="en-US" sz="2000">
                <a:latin typeface="Palatino Linotype" pitchFamily="18" charset="0"/>
                <a:cs typeface="Times New Roman" pitchFamily="18" charset="0"/>
              </a:rPr>
              <a:t>Restless Leg Syndrome</a:t>
            </a:r>
          </a:p>
        </p:txBody>
      </p:sp>
      <p:sp>
        <p:nvSpPr>
          <p:cNvPr id="20484" name="Rectangle 1"/>
          <p:cNvSpPr>
            <a:spLocks noChangeArrowheads="1"/>
          </p:cNvSpPr>
          <p:nvPr/>
        </p:nvSpPr>
        <p:spPr bwMode="auto">
          <a:xfrm>
            <a:off x="762000" y="1066800"/>
            <a:ext cx="7696200" cy="954088"/>
          </a:xfrm>
          <a:prstGeom prst="rect">
            <a:avLst/>
          </a:prstGeom>
          <a:noFill/>
          <a:ln w="9525">
            <a:noFill/>
            <a:miter lim="800000"/>
            <a:headEnd/>
            <a:tailEnd/>
          </a:ln>
        </p:spPr>
        <p:txBody>
          <a:bodyPr>
            <a:spAutoFit/>
          </a:bodyPr>
          <a:lstStyle/>
          <a:p>
            <a:pPr algn="just"/>
            <a:r>
              <a:rPr lang="en-US" altLang="en-US" sz="2000" b="1">
                <a:latin typeface="Palatino Linotype" pitchFamily="18" charset="0"/>
              </a:rPr>
              <a:t>IPX-750 may be highly useful in a multitude of other dopamine deficient conditions – including  but not limited to::</a:t>
            </a:r>
          </a:p>
          <a:p>
            <a:pPr algn="just"/>
            <a:endParaRPr lang="en-US" altLang="en-US" sz="1600">
              <a:latin typeface="Palatino Linotype" pitchFamily="18" charset="0"/>
            </a:endParaRPr>
          </a:p>
        </p:txBody>
      </p:sp>
      <p:sp>
        <p:nvSpPr>
          <p:cNvPr id="20485" name="TextBox 4"/>
          <p:cNvSpPr txBox="1">
            <a:spLocks noChangeArrowheads="1"/>
          </p:cNvSpPr>
          <p:nvPr/>
        </p:nvSpPr>
        <p:spPr bwMode="auto">
          <a:xfrm>
            <a:off x="762000" y="5297488"/>
            <a:ext cx="7620000" cy="646112"/>
          </a:xfrm>
          <a:prstGeom prst="rect">
            <a:avLst/>
          </a:prstGeom>
          <a:solidFill>
            <a:srgbClr val="FFCCFF"/>
          </a:solidFill>
          <a:ln w="9525">
            <a:solidFill>
              <a:schemeClr val="tx1"/>
            </a:solidFill>
            <a:miter lim="800000"/>
            <a:headEnd/>
            <a:tailEnd/>
          </a:ln>
        </p:spPr>
        <p:txBody>
          <a:bodyPr>
            <a:spAutoFit/>
          </a:bodyPr>
          <a:lstStyle/>
          <a:p>
            <a:pPr algn="ctr"/>
            <a:r>
              <a:rPr lang="en-US" altLang="en-US" i="1" dirty="0">
                <a:latin typeface="Palatino Linotype" pitchFamily="18" charset="0"/>
                <a:cs typeface="Times New Roman" pitchFamily="18" charset="0"/>
              </a:rPr>
              <a:t>Some of these alternative applications may prove to be more lucrative than the Parkinson’s track, as stand alone as well as </a:t>
            </a:r>
            <a:r>
              <a:rPr lang="en-US" altLang="en-US" i="1" dirty="0" err="1">
                <a:latin typeface="Palatino Linotype" pitchFamily="18" charset="0"/>
                <a:cs typeface="Times New Roman" pitchFamily="18" charset="0"/>
              </a:rPr>
              <a:t>en</a:t>
            </a:r>
            <a:r>
              <a:rPr lang="en-US" altLang="en-US" i="1" dirty="0">
                <a:latin typeface="Palatino Linotype" pitchFamily="18" charset="0"/>
                <a:cs typeface="Times New Roman" pitchFamily="18" charset="0"/>
              </a:rPr>
              <a:t> </a:t>
            </a:r>
            <a:r>
              <a:rPr lang="en-US" altLang="en-US" i="1" dirty="0" err="1">
                <a:latin typeface="Palatino Linotype" pitchFamily="18" charset="0"/>
                <a:cs typeface="Times New Roman" pitchFamily="18" charset="0"/>
              </a:rPr>
              <a:t>totale</a:t>
            </a:r>
            <a:r>
              <a:rPr lang="en-US" altLang="en-US" i="1" dirty="0">
                <a:latin typeface="Palatino Linotype" pitchFamily="18" charset="0"/>
                <a:cs typeface="Times New Roman" pitchFamily="18" charset="0"/>
              </a:rPr>
              <a:t> aggregates.</a:t>
            </a:r>
            <a:endParaRPr lang="en-US"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ChangeArrowheads="1"/>
          </p:cNvSpPr>
          <p:nvPr/>
        </p:nvSpPr>
        <p:spPr bwMode="auto">
          <a:xfrm>
            <a:off x="1600200" y="914400"/>
            <a:ext cx="5867400" cy="584200"/>
          </a:xfrm>
          <a:prstGeom prst="rect">
            <a:avLst/>
          </a:prstGeom>
          <a:noFill/>
          <a:ln w="9525">
            <a:noFill/>
            <a:miter lim="800000"/>
            <a:headEnd/>
            <a:tailEnd/>
          </a:ln>
        </p:spPr>
        <p:txBody>
          <a:bodyPr>
            <a:spAutoFit/>
          </a:bodyPr>
          <a:lstStyle/>
          <a:p>
            <a:pPr algn="ctr"/>
            <a:r>
              <a:rPr lang="en-US" altLang="en-US" sz="3200" b="1" dirty="0">
                <a:latin typeface="Palatino Linotype" pitchFamily="18" charset="0"/>
              </a:rPr>
              <a:t>IPX-750 Development    </a:t>
            </a:r>
            <a:endParaRPr lang="en-US" altLang="en-US" sz="3200" dirty="0">
              <a:latin typeface="Palatino Linotype" pitchFamily="18" charset="0"/>
            </a:endParaRPr>
          </a:p>
        </p:txBody>
      </p:sp>
      <p:sp>
        <p:nvSpPr>
          <p:cNvPr id="21507" name="Rectangle 2"/>
          <p:cNvSpPr>
            <a:spLocks noChangeArrowheads="1"/>
          </p:cNvSpPr>
          <p:nvPr/>
        </p:nvSpPr>
        <p:spPr bwMode="auto">
          <a:xfrm>
            <a:off x="685800" y="2286000"/>
            <a:ext cx="7848600" cy="2862263"/>
          </a:xfrm>
          <a:prstGeom prst="rect">
            <a:avLst/>
          </a:prstGeom>
          <a:noFill/>
          <a:ln w="9525">
            <a:noFill/>
            <a:miter lim="800000"/>
            <a:headEnd/>
            <a:tailEnd/>
          </a:ln>
        </p:spPr>
        <p:txBody>
          <a:bodyPr>
            <a:spAutoFit/>
          </a:bodyPr>
          <a:lstStyle/>
          <a:p>
            <a:pPr marL="457200" indent="-457200">
              <a:buFont typeface="Wingdings" pitchFamily="2" charset="2"/>
              <a:buChar char="§"/>
            </a:pPr>
            <a:r>
              <a:rPr lang="en-US" altLang="en-US" sz="2000" dirty="0">
                <a:latin typeface="Palatino Linotype" pitchFamily="18" charset="0"/>
                <a:cs typeface="Times New Roman" pitchFamily="18" charset="0"/>
              </a:rPr>
              <a:t>     Alpha-Synuclein UAB/Mayo Jacksonville</a:t>
            </a:r>
          </a:p>
          <a:p>
            <a:pPr marL="457200" indent="-457200">
              <a:buFont typeface="Wingdings" pitchFamily="2" charset="2"/>
              <a:buChar char="§"/>
            </a:pPr>
            <a:endParaRPr lang="en-US" altLang="en-US" sz="2000" dirty="0">
              <a:latin typeface="Palatino Linotype" pitchFamily="18" charset="0"/>
              <a:cs typeface="Times New Roman" pitchFamily="18" charset="0"/>
            </a:endParaRPr>
          </a:p>
          <a:p>
            <a:pPr marL="457200" indent="-457200">
              <a:buFont typeface="Wingdings" pitchFamily="2" charset="2"/>
              <a:buChar char="§"/>
            </a:pPr>
            <a:r>
              <a:rPr lang="en-US" altLang="en-US" sz="2000" dirty="0">
                <a:latin typeface="Palatino Linotype" pitchFamily="18" charset="0"/>
                <a:cs typeface="Times New Roman" pitchFamily="18" charset="0"/>
              </a:rPr>
              <a:t>     Marmoset Model Studies Univ. of Wisconsin</a:t>
            </a:r>
          </a:p>
          <a:p>
            <a:pPr marL="457200" indent="-457200">
              <a:buFont typeface="Wingdings" pitchFamily="2" charset="2"/>
              <a:buChar char="§"/>
            </a:pPr>
            <a:endParaRPr lang="en-US" altLang="en-US" sz="2000" dirty="0">
              <a:latin typeface="Palatino Linotype" pitchFamily="18" charset="0"/>
              <a:cs typeface="Times New Roman" pitchFamily="18" charset="0"/>
            </a:endParaRPr>
          </a:p>
          <a:p>
            <a:pPr marL="457200" indent="-457200">
              <a:buFont typeface="Wingdings" pitchFamily="2" charset="2"/>
              <a:buChar char="§"/>
            </a:pPr>
            <a:r>
              <a:rPr lang="en-US" altLang="en-US" sz="2000" dirty="0">
                <a:latin typeface="Palatino Linotype" pitchFamily="18" charset="0"/>
                <a:cs typeface="Times New Roman" pitchFamily="18" charset="0"/>
              </a:rPr>
              <a:t>     Blood Brain Barrier Testing LSU Baton Rouge</a:t>
            </a:r>
          </a:p>
          <a:p>
            <a:pPr marL="457200" indent="-457200">
              <a:buFont typeface="Wingdings" pitchFamily="2" charset="2"/>
              <a:buChar char="§"/>
            </a:pPr>
            <a:endParaRPr lang="en-US" altLang="en-US" sz="2000" dirty="0">
              <a:latin typeface="Palatino Linotype" pitchFamily="18" charset="0"/>
              <a:cs typeface="Times New Roman" pitchFamily="18" charset="0"/>
            </a:endParaRPr>
          </a:p>
          <a:p>
            <a:pPr marL="457200" indent="-457200">
              <a:buFont typeface="Wingdings" pitchFamily="2" charset="2"/>
              <a:buChar char="§"/>
            </a:pPr>
            <a:r>
              <a:rPr lang="en-US" altLang="en-US" sz="2000" dirty="0">
                <a:latin typeface="Palatino Linotype" pitchFamily="18" charset="0"/>
                <a:cs typeface="Times New Roman" pitchFamily="18" charset="0"/>
              </a:rPr>
              <a:t>     Three Different Animal Model Studies/Baylor</a:t>
            </a:r>
          </a:p>
          <a:p>
            <a:pPr marL="457200" indent="-457200">
              <a:buFont typeface="Wingdings" pitchFamily="2" charset="2"/>
              <a:buChar char="§"/>
            </a:pPr>
            <a:endParaRPr lang="en-US" altLang="en-US" sz="2000" dirty="0">
              <a:latin typeface="Palatino Linotype" pitchFamily="18" charset="0"/>
              <a:cs typeface="Times New Roman" pitchFamily="18" charset="0"/>
            </a:endParaRPr>
          </a:p>
          <a:p>
            <a:pPr marL="457200" indent="-457200">
              <a:buFont typeface="Wingdings" pitchFamily="2" charset="2"/>
              <a:buChar char="§"/>
            </a:pPr>
            <a:r>
              <a:rPr lang="en-US" altLang="en-US" sz="2000" dirty="0">
                <a:latin typeface="Palatino Linotype" pitchFamily="18" charset="0"/>
                <a:cs typeface="Times New Roman" pitchFamily="18" charset="0"/>
              </a:rPr>
              <a:t>     Binding Studies at University of Toronto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ChangeArrowheads="1"/>
          </p:cNvSpPr>
          <p:nvPr/>
        </p:nvSpPr>
        <p:spPr bwMode="auto">
          <a:xfrm>
            <a:off x="762000" y="1077913"/>
            <a:ext cx="8001000" cy="1200329"/>
          </a:xfrm>
          <a:prstGeom prst="rect">
            <a:avLst/>
          </a:prstGeom>
          <a:noFill/>
          <a:ln w="9525">
            <a:noFill/>
            <a:miter lim="800000"/>
            <a:headEnd/>
            <a:tailEnd/>
          </a:ln>
        </p:spPr>
        <p:txBody>
          <a:bodyPr>
            <a:spAutoFit/>
          </a:bodyPr>
          <a:lstStyle/>
          <a:p>
            <a:r>
              <a:rPr lang="en-US" altLang="en-US" dirty="0">
                <a:latin typeface="Palatino Linotype" pitchFamily="18" charset="0"/>
              </a:rPr>
              <a:t>IPX-750 has shown very significant effects in reducing  and preventing the aggregation/misfolding of the alpha-synuclein protein in studies at the University Of Alabama Birmingham (UAB) using a cell based model of alpha-synuclein aggregation provided by </a:t>
            </a:r>
            <a:r>
              <a:rPr lang="en-US" altLang="en-US" dirty="0" smtClean="0">
                <a:latin typeface="Palatino Linotype" pitchFamily="18" charset="0"/>
              </a:rPr>
              <a:t> </a:t>
            </a:r>
            <a:r>
              <a:rPr lang="en-US" altLang="en-US" dirty="0">
                <a:latin typeface="Palatino Linotype" pitchFamily="18" charset="0"/>
              </a:rPr>
              <a:t>the Mayo Clinic, Jacksonville.</a:t>
            </a:r>
          </a:p>
        </p:txBody>
      </p:sp>
      <p:pic>
        <p:nvPicPr>
          <p:cNvPr id="22531" name="Content Placeholder 3"/>
          <p:cNvPicPr>
            <a:picLocks/>
          </p:cNvPicPr>
          <p:nvPr/>
        </p:nvPicPr>
        <p:blipFill>
          <a:blip r:embed="rId2" cstate="print"/>
          <a:srcRect l="32674" t="30701" r="31206" b="32034"/>
          <a:stretch>
            <a:fillRect/>
          </a:stretch>
        </p:blipFill>
        <p:spPr bwMode="auto">
          <a:xfrm>
            <a:off x="1371600" y="2709863"/>
            <a:ext cx="6172200" cy="3505200"/>
          </a:xfrm>
          <a:prstGeom prst="rect">
            <a:avLst/>
          </a:prstGeom>
          <a:noFill/>
          <a:ln w="9525">
            <a:noFill/>
            <a:miter lim="800000"/>
            <a:headEnd/>
            <a:tailEnd/>
          </a:ln>
        </p:spPr>
      </p:pic>
      <p:sp>
        <p:nvSpPr>
          <p:cNvPr id="22532" name="Rectangle 1"/>
          <p:cNvSpPr>
            <a:spLocks noChangeArrowheads="1"/>
          </p:cNvSpPr>
          <p:nvPr/>
        </p:nvSpPr>
        <p:spPr bwMode="auto">
          <a:xfrm>
            <a:off x="76200" y="254000"/>
            <a:ext cx="8991600" cy="584200"/>
          </a:xfrm>
          <a:prstGeom prst="rect">
            <a:avLst/>
          </a:prstGeom>
          <a:noFill/>
          <a:ln w="9525">
            <a:noFill/>
            <a:miter lim="800000"/>
            <a:headEnd/>
            <a:tailEnd/>
          </a:ln>
        </p:spPr>
        <p:txBody>
          <a:bodyPr>
            <a:spAutoFit/>
          </a:bodyPr>
          <a:lstStyle/>
          <a:p>
            <a:pPr algn="ctr"/>
            <a:r>
              <a:rPr lang="en-US" altLang="en-US" sz="3200" b="1">
                <a:latin typeface="Palatino Linotype" pitchFamily="18" charset="0"/>
              </a:rPr>
              <a:t>IPX-750 Reduces </a:t>
            </a:r>
            <a:r>
              <a:rPr lang="el-GR" altLang="en-US" sz="3200" b="1">
                <a:latin typeface="Palatino Linotype" pitchFamily="18" charset="0"/>
              </a:rPr>
              <a:t>α</a:t>
            </a:r>
            <a:r>
              <a:rPr lang="en-US" altLang="en-US" sz="3200" b="1">
                <a:latin typeface="Palatino Linotype" pitchFamily="18" charset="0"/>
              </a:rPr>
              <a:t>-synuclein Aggregation    </a:t>
            </a:r>
            <a:endParaRPr lang="en-US" altLang="en-US" sz="3200">
              <a:latin typeface="Palatino Linotype"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ChangeArrowheads="1"/>
          </p:cNvSpPr>
          <p:nvPr/>
        </p:nvSpPr>
        <p:spPr bwMode="auto">
          <a:xfrm>
            <a:off x="609600" y="668943"/>
            <a:ext cx="8382000" cy="892552"/>
          </a:xfrm>
          <a:prstGeom prst="rect">
            <a:avLst/>
          </a:prstGeom>
          <a:noFill/>
          <a:ln w="9525">
            <a:noFill/>
            <a:miter lim="800000"/>
            <a:headEnd/>
            <a:tailEnd/>
          </a:ln>
        </p:spPr>
        <p:txBody>
          <a:bodyPr anchor="ctr">
            <a:spAutoFit/>
          </a:bodyPr>
          <a:lstStyle/>
          <a:p>
            <a:pPr algn="ctr"/>
            <a:r>
              <a:rPr lang="en-US" altLang="en-US" sz="2800" b="1" dirty="0">
                <a:latin typeface="Palatino Linotype" pitchFamily="18" charset="0"/>
              </a:rPr>
              <a:t>IPX-750 Reduces Symptoms of PD in Marmosets </a:t>
            </a:r>
          </a:p>
          <a:p>
            <a:pPr algn="ctr"/>
            <a:r>
              <a:rPr lang="en-US" altLang="en-US" sz="2400" b="1" dirty="0">
                <a:latin typeface="Palatino Linotype" pitchFamily="18" charset="0"/>
              </a:rPr>
              <a:t>University of Wisconsin</a:t>
            </a:r>
          </a:p>
        </p:txBody>
      </p:sp>
      <p:graphicFrame>
        <p:nvGraphicFramePr>
          <p:cNvPr id="5" name="Chart 4"/>
          <p:cNvGraphicFramePr>
            <a:graphicFrameLocks/>
          </p:cNvGraphicFramePr>
          <p:nvPr>
            <p:extLst>
              <p:ext uri="{D42A27DB-BD31-4B8C-83A1-F6EECF244321}">
                <p14:modId xmlns:p14="http://schemas.microsoft.com/office/powerpoint/2010/main" xmlns="" val="1809966557"/>
              </p:ext>
            </p:extLst>
          </p:nvPr>
        </p:nvGraphicFramePr>
        <p:xfrm>
          <a:off x="1409700" y="2133600"/>
          <a:ext cx="6781800" cy="3581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Civic</Template>
  <TotalTime>3610</TotalTime>
  <Words>590</Words>
  <Application>Microsoft Office PowerPoint</Application>
  <PresentationFormat>On-screen Show (4:3)</PresentationFormat>
  <Paragraphs>114</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18</vt:i4>
      </vt:variant>
    </vt:vector>
  </HeadingPairs>
  <TitlesOfParts>
    <vt:vector size="19" baseType="lpstr">
      <vt:lpstr>Civic</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win7</cp:lastModifiedBy>
  <cp:revision>99</cp:revision>
  <dcterms:created xsi:type="dcterms:W3CDTF">2017-11-14T17:42:07Z</dcterms:created>
  <dcterms:modified xsi:type="dcterms:W3CDTF">2020-02-04T07:35:18Z</dcterms:modified>
</cp:coreProperties>
</file>